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2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66928" y="566928"/>
            <a:ext cx="109728" cy="914400"/>
          </a:xfrm>
          <a:prstGeom prst="rect">
            <a:avLst/>
          </a:prstGeom>
          <a:solidFill>
            <a:srgbClr val="D25C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576072"/>
            <a:ext cx="365760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STARTUP NOTEBOOK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143000"/>
            <a:ext cx="7955279" cy="11430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3800" b="1">
                <a:solidFill>
                  <a:srgbClr val="1C1F1E"/>
                </a:solidFill>
                <a:latin typeface="Malgun Gothic"/>
              </a:rPr>
              <a:t>창업계획서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6112" y="2359152"/>
            <a:ext cx="7589520" cy="6858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6F695F"/>
                </a:solidFill>
                <a:latin typeface="Malgun Gothic"/>
              </a:rPr>
              <a:t>아이디어를 사업으로 바꾸기 위한
시장 · 수익 · 실행 계획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869680" y="594360"/>
            <a:ext cx="2560320" cy="5440680"/>
          </a:xfrm>
          <a:prstGeom prst="roundRect">
            <a:avLst/>
          </a:prstGeom>
          <a:solidFill>
            <a:srgbClr val="3D69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89720" y="987552"/>
            <a:ext cx="1920240" cy="5486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4200" b="1">
                <a:solidFill>
                  <a:srgbClr val="FFFFFF"/>
                </a:solidFill>
                <a:latin typeface="Malgun Gothic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89720" y="4160520"/>
            <a:ext cx="1828800" cy="6858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FFFFFF"/>
                </a:solidFill>
                <a:latin typeface="Malgun Gothic"/>
              </a:rPr>
              <a:t>IDEA
TO BUSINESS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" y="5806440"/>
            <a:ext cx="50292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6F695F"/>
                </a:solidFill>
                <a:latin typeface="Malgun Gothic"/>
              </a:rPr>
              <a:t>작성자  ____________________    작성일  20____.____.____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44200" y="6446520"/>
            <a:ext cx="82296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6F695F"/>
                </a:solidFill>
                <a:latin typeface="Malgun Gothic"/>
              </a:rPr>
              <a:t>01 / 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2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9144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347472"/>
            <a:ext cx="4114800" cy="3474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6F695F"/>
                </a:solidFill>
                <a:latin typeface="Malgun Gothic"/>
              </a:rPr>
              <a:t>FUNDING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804672"/>
            <a:ext cx="11045952" cy="18288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024128"/>
            <a:ext cx="10789920" cy="65836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C1F1E"/>
                </a:solidFill>
                <a:latin typeface="Malgun Gothic"/>
              </a:rPr>
              <a:t>창업 자금 계획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" y="1719072"/>
            <a:ext cx="10424160" cy="47548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6F695F"/>
                </a:solidFill>
                <a:latin typeface="Malgun Gothic"/>
              </a:rPr>
              <a:t>필요 자금의 용도와 조달 방법을 구분해 작성합니다.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2331720"/>
            <a:ext cx="2926080" cy="50292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41248" y="2487168"/>
            <a:ext cx="246888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C1F1E"/>
                </a:solidFill>
                <a:latin typeface="Malgun Gothic"/>
              </a:rPr>
              <a:t>시설·보증금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11880" y="2331720"/>
            <a:ext cx="2103120" cy="50292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703320" y="2487168"/>
            <a:ext cx="182880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6F695F"/>
                </a:solidFill>
                <a:latin typeface="Malgun Gothic"/>
              </a:rPr>
              <a:t>____________ 원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2898648"/>
            <a:ext cx="2926080" cy="50292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054096"/>
            <a:ext cx="246888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C1F1E"/>
                </a:solidFill>
                <a:latin typeface="Malgun Gothic"/>
              </a:rPr>
              <a:t>장비·집기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11880" y="2898648"/>
            <a:ext cx="2103120" cy="50292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703320" y="3054096"/>
            <a:ext cx="182880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6F695F"/>
                </a:solidFill>
                <a:latin typeface="Malgun Gothic"/>
              </a:rPr>
              <a:t>____________ 원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3465576"/>
            <a:ext cx="2926080" cy="50292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1248" y="3621024"/>
            <a:ext cx="246888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C1F1E"/>
                </a:solidFill>
                <a:latin typeface="Malgun Gothic"/>
              </a:rPr>
              <a:t>초도 재고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11880" y="3465576"/>
            <a:ext cx="2103120" cy="50292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703320" y="3621024"/>
            <a:ext cx="182880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6F695F"/>
                </a:solidFill>
                <a:latin typeface="Malgun Gothic"/>
              </a:rPr>
              <a:t>____________ 원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4032504"/>
            <a:ext cx="2926080" cy="50292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1248" y="4187952"/>
            <a:ext cx="246888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C1F1E"/>
                </a:solidFill>
                <a:latin typeface="Malgun Gothic"/>
              </a:rPr>
              <a:t>마케팅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611880" y="4032504"/>
            <a:ext cx="2103120" cy="50292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703320" y="4187952"/>
            <a:ext cx="182880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6F695F"/>
                </a:solidFill>
                <a:latin typeface="Malgun Gothic"/>
              </a:rPr>
              <a:t>____________ 원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4599431"/>
            <a:ext cx="2926080" cy="50292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41248" y="4754879"/>
            <a:ext cx="246888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C1F1E"/>
                </a:solidFill>
                <a:latin typeface="Malgun Gothic"/>
              </a:rPr>
              <a:t>운영 예비비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611880" y="4599431"/>
            <a:ext cx="2103120" cy="50292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703320" y="4754879"/>
            <a:ext cx="182880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6F695F"/>
                </a:solidFill>
                <a:latin typeface="Malgun Gothic"/>
              </a:rPr>
              <a:t>____________ 원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331720"/>
            <a:ext cx="525780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172200" y="2331720"/>
            <a:ext cx="73152" cy="1325880"/>
          </a:xfrm>
          <a:prstGeom prst="rect">
            <a:avLst/>
          </a:prstGeom>
          <a:solidFill>
            <a:srgbClr val="D25C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73368" y="2514600"/>
            <a:ext cx="489204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총 필요자금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73368" y="2953512"/>
            <a:ext cx="4892040" cy="5760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____________________________ 원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172200" y="3931920"/>
            <a:ext cx="246888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373368" y="4114800"/>
            <a:ext cx="210312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자기자금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73368" y="4553712"/>
            <a:ext cx="2103120" cy="5760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____________ 원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961120" y="3931920"/>
            <a:ext cx="246888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62288" y="4114800"/>
            <a:ext cx="210312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외부조달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162288" y="4553712"/>
            <a:ext cx="2103120" cy="5760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____________ 원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744200" y="6446520"/>
            <a:ext cx="82296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6F695F"/>
                </a:solidFill>
                <a:latin typeface="Malgun Gothic"/>
              </a:rPr>
              <a:t>10 / 12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2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9144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347472"/>
            <a:ext cx="4114800" cy="3474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6F695F"/>
                </a:solidFill>
                <a:latin typeface="Malgun Gothic"/>
              </a:rPr>
              <a:t>FORECAST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804672"/>
            <a:ext cx="11045952" cy="18288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024128"/>
            <a:ext cx="10789920" cy="65836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C1F1E"/>
                </a:solidFill>
                <a:latin typeface="Malgun Gothic"/>
              </a:rPr>
              <a:t>매출·손익 전망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" y="1719072"/>
            <a:ext cx="10424160" cy="47548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6F695F"/>
                </a:solidFill>
                <a:latin typeface="Malgun Gothic"/>
              </a:rPr>
              <a:t>낙관적 수치보다 판매량과 객단가 등 계산 근거를 남기는 것이 중요합니다.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2331720"/>
            <a:ext cx="2331720" cy="502920"/>
          </a:xfrm>
          <a:prstGeom prst="rect">
            <a:avLst/>
          </a:prstGeom>
          <a:solidFill>
            <a:srgbClr val="1C1F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2487168"/>
            <a:ext cx="233172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algun Gothic"/>
              </a:rPr>
              <a:t>구분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17520" y="2331720"/>
            <a:ext cx="2057400" cy="502920"/>
          </a:xfrm>
          <a:prstGeom prst="rect">
            <a:avLst/>
          </a:prstGeom>
          <a:solidFill>
            <a:srgbClr val="3D69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017520" y="2487168"/>
            <a:ext cx="205740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algun Gothic"/>
              </a:rPr>
              <a:t>1개월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74920" y="2331720"/>
            <a:ext cx="2057400" cy="502920"/>
          </a:xfrm>
          <a:prstGeom prst="rect">
            <a:avLst/>
          </a:prstGeom>
          <a:solidFill>
            <a:srgbClr val="3D69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74920" y="2487168"/>
            <a:ext cx="205740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algun Gothic"/>
              </a:rPr>
              <a:t>3개월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132320" y="2331720"/>
            <a:ext cx="2057400" cy="502920"/>
          </a:xfrm>
          <a:prstGeom prst="rect">
            <a:avLst/>
          </a:prstGeom>
          <a:solidFill>
            <a:srgbClr val="3D69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132320" y="2487168"/>
            <a:ext cx="205740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algun Gothic"/>
              </a:rPr>
              <a:t>6개월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89720" y="2331720"/>
            <a:ext cx="2057400" cy="502920"/>
          </a:xfrm>
          <a:prstGeom prst="rect">
            <a:avLst/>
          </a:prstGeom>
          <a:solidFill>
            <a:srgbClr val="3D69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89720" y="2487168"/>
            <a:ext cx="205740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algun Gothic"/>
              </a:rPr>
              <a:t>12개월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2834640"/>
            <a:ext cx="233172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3026664"/>
            <a:ext cx="205740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1">
                <a:solidFill>
                  <a:srgbClr val="1C1F1E"/>
                </a:solidFill>
                <a:latin typeface="Malgun Gothic"/>
              </a:rPr>
              <a:t>예상 매출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017520" y="2834640"/>
            <a:ext cx="2057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074920" y="2834640"/>
            <a:ext cx="2057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7132320" y="2834640"/>
            <a:ext cx="2057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189720" y="2834640"/>
            <a:ext cx="2057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85800" y="3429000"/>
            <a:ext cx="233172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2960" y="3621024"/>
            <a:ext cx="205740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1">
                <a:solidFill>
                  <a:srgbClr val="1C1F1E"/>
                </a:solidFill>
                <a:latin typeface="Malgun Gothic"/>
              </a:rPr>
              <a:t>예상 비용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017520" y="3429000"/>
            <a:ext cx="2057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074920" y="3429000"/>
            <a:ext cx="2057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7132320" y="3429000"/>
            <a:ext cx="2057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9189720" y="3429000"/>
            <a:ext cx="2057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85800" y="4023360"/>
            <a:ext cx="233172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22960" y="4215384"/>
            <a:ext cx="205740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1">
                <a:solidFill>
                  <a:srgbClr val="1C1F1E"/>
                </a:solidFill>
                <a:latin typeface="Malgun Gothic"/>
              </a:rPr>
              <a:t>예상 이익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017520" y="4023360"/>
            <a:ext cx="2057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5074920" y="4023360"/>
            <a:ext cx="2057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7132320" y="4023360"/>
            <a:ext cx="2057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9189720" y="4023360"/>
            <a:ext cx="2057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85800" y="4617720"/>
            <a:ext cx="233172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22960" y="4809744"/>
            <a:ext cx="205740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1">
                <a:solidFill>
                  <a:srgbClr val="1C1F1E"/>
                </a:solidFill>
                <a:latin typeface="Malgun Gothic"/>
              </a:rPr>
              <a:t>누적 고객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017520" y="4617720"/>
            <a:ext cx="2057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5074920" y="4617720"/>
            <a:ext cx="2057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7132320" y="4617720"/>
            <a:ext cx="2057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9189720" y="4617720"/>
            <a:ext cx="2057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713232" y="5440680"/>
            <a:ext cx="10424160" cy="4114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>
                <a:solidFill>
                  <a:srgbClr val="6F695F"/>
                </a:solidFill>
                <a:latin typeface="Malgun Gothic"/>
              </a:rPr>
              <a:t>매출 산식 예: 객단가 ______원 × 월 고객 ______명 × 구매횟수 ______회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744200" y="6446520"/>
            <a:ext cx="82296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6F695F"/>
                </a:solidFill>
                <a:latin typeface="Malgun Gothic"/>
              </a:rPr>
              <a:t>11 / 12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2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48640"/>
            <a:ext cx="274320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FINAL CHECK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78992"/>
            <a:ext cx="7132320" cy="6858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900" b="1">
                <a:solidFill>
                  <a:srgbClr val="1C1F1E"/>
                </a:solidFill>
                <a:latin typeface="Malgun Gothic"/>
              </a:rPr>
              <a:t>창업 전 최종 점검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315200" cy="4114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6F695F"/>
                </a:solidFill>
                <a:latin typeface="Malgun Gothic"/>
              </a:rPr>
              <a:t>계획을 채운 뒤, 아래 세 가지 질문에 한 문장으로 답해보세요.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2651760"/>
            <a:ext cx="41148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34440" y="2651760"/>
            <a:ext cx="429768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왜 지금 이 창업인가?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0" y="2862072"/>
            <a:ext cx="5760720" cy="10972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3584448"/>
            <a:ext cx="41148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34440" y="3584448"/>
            <a:ext cx="429768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고객이 우리를 선택할 이유는?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0" y="3794760"/>
            <a:ext cx="5760720" cy="10972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3232" y="4517136"/>
            <a:ext cx="41148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4517136"/>
            <a:ext cx="429768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첫 90일 안에 무엇을 검증할 것인가?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0" y="4727448"/>
            <a:ext cx="5760720" cy="10972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823960" y="594360"/>
            <a:ext cx="2606040" cy="1051560"/>
          </a:xfrm>
          <a:prstGeom prst="roundRect">
            <a:avLst/>
          </a:prstGeom>
          <a:solidFill>
            <a:srgbClr val="3D69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098280" y="877824"/>
            <a:ext cx="20574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FFFFFF"/>
                </a:solidFill>
                <a:latin typeface="Malgun Gothic"/>
              </a:rPr>
              <a:t>READY TO START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232" y="5852160"/>
            <a:ext cx="77724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6F695F"/>
                </a:solidFill>
                <a:latin typeface="Malgun Gothic"/>
              </a:rPr>
              <a:t>메모  __________________________________________________________________________________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744200" y="6446520"/>
            <a:ext cx="82296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6F695F"/>
                </a:solidFill>
                <a:latin typeface="Malgun Gothic"/>
              </a:rPr>
              <a:t>12 / 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2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9144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347472"/>
            <a:ext cx="4114800" cy="3474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6F695F"/>
                </a:solidFill>
                <a:latin typeface="Malgun Gothic"/>
              </a:rPr>
              <a:t>STARTUP OVERVIEW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804672"/>
            <a:ext cx="11045952" cy="18288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024128"/>
            <a:ext cx="10789920" cy="65836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C1F1E"/>
                </a:solidFill>
                <a:latin typeface="Malgun Gothic"/>
              </a:rPr>
              <a:t>창업 개요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" y="1719072"/>
            <a:ext cx="10424160" cy="47548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6F695F"/>
                </a:solidFill>
                <a:latin typeface="Malgun Gothic"/>
              </a:rPr>
              <a:t>무엇을, 누구에게, 어떤 방식으로 제공할지 핵심만 정리합니다.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2331720"/>
            <a:ext cx="34747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94360" y="2331720"/>
            <a:ext cx="73152" cy="1325880"/>
          </a:xfrm>
          <a:prstGeom prst="rect">
            <a:avLst/>
          </a:prstGeom>
          <a:solidFill>
            <a:srgbClr val="D25C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95528" y="2514600"/>
            <a:ext cx="310896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창업 아이템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" y="2953512"/>
            <a:ext cx="3108960" cy="5760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[제품·서비스명]
핵심 제공가치와 해결하려는 문제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43400" y="2331720"/>
            <a:ext cx="34747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44568" y="2514600"/>
            <a:ext cx="310896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목표 고객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4568" y="2953512"/>
            <a:ext cx="3108960" cy="5760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[주요 고객군]
연령·지역·상황·구매동기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92440" y="2331720"/>
            <a:ext cx="34747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3608" y="2514600"/>
            <a:ext cx="310896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수익 방식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3608" y="2953512"/>
            <a:ext cx="3108960" cy="5760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[판매 / 구독 / 중개 등]
가격과 반복매출 가능성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94360" y="3977639"/>
            <a:ext cx="539496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95528" y="4160520"/>
            <a:ext cx="50292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한 문장 소개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5528" y="4599431"/>
            <a:ext cx="5029200" cy="75895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“______________________________________________”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72200" y="3977639"/>
            <a:ext cx="539496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373368" y="4160520"/>
            <a:ext cx="50292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창업 목표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73368" y="4599431"/>
            <a:ext cx="5029200" cy="75895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단기 목표  ____________________
1년 목표   ____________________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744200" y="6446520"/>
            <a:ext cx="82296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6F695F"/>
                </a:solidFill>
                <a:latin typeface="Malgun Gothic"/>
              </a:rPr>
              <a:t>02 / 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2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9144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347472"/>
            <a:ext cx="4114800" cy="3474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6F695F"/>
                </a:solidFill>
                <a:latin typeface="Malgun Gothic"/>
              </a:rPr>
              <a:t>PROBLEM &amp; SOLUTION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804672"/>
            <a:ext cx="11045952" cy="18288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024128"/>
            <a:ext cx="10789920" cy="65836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C1F1E"/>
                </a:solidFill>
                <a:latin typeface="Malgun Gothic"/>
              </a:rPr>
              <a:t>고객의 문제와 해결 방법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" y="1719072"/>
            <a:ext cx="10424160" cy="47548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6F695F"/>
                </a:solidFill>
                <a:latin typeface="Malgun Gothic"/>
              </a:rPr>
              <a:t>아이템 설명보다 고객이 겪는 불편과 해결 변화가 먼저 보이도록 작성합니다.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331720"/>
            <a:ext cx="182880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BEFORE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743200"/>
            <a:ext cx="4709160" cy="242316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743200"/>
            <a:ext cx="73152" cy="2423160"/>
          </a:xfrm>
          <a:prstGeom prst="rect">
            <a:avLst/>
          </a:prstGeom>
          <a:solidFill>
            <a:srgbClr val="D25C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1247" y="2926080"/>
            <a:ext cx="43434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고객이 겪는 문제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7" y="3364992"/>
            <a:ext cx="4343400" cy="167335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01  ______________________________
02  ______________________________
03  ______________________________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23560" y="3493008"/>
            <a:ext cx="91440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2800" b="1">
                <a:solidFill>
                  <a:srgbClr val="D25C38"/>
                </a:solidFill>
                <a:latin typeface="Malgun Gothic"/>
              </a:rPr>
              <a:t>→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29400" y="2331720"/>
            <a:ext cx="182880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3D6955"/>
                </a:solidFill>
                <a:latin typeface="Malgun Gothic"/>
              </a:rPr>
              <a:t>AFTER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583680" y="2743200"/>
            <a:ext cx="4937760" cy="242316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784848" y="2926080"/>
            <a:ext cx="45720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우리의 해결 방식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84848" y="3364992"/>
            <a:ext cx="4572000" cy="167335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핵심 기능 / 서비스
______________________________
고객이 얻는 변화
______________________________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744200" y="6446520"/>
            <a:ext cx="82296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6F695F"/>
                </a:solidFill>
                <a:latin typeface="Malgun Gothic"/>
              </a:rPr>
              <a:t>03 / 12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2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9144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347472"/>
            <a:ext cx="4114800" cy="3474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6F695F"/>
                </a:solidFill>
                <a:latin typeface="Malgun Gothic"/>
              </a:rPr>
              <a:t>TARGET CUSTOMER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804672"/>
            <a:ext cx="11045952" cy="18288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024128"/>
            <a:ext cx="10789920" cy="65836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C1F1E"/>
                </a:solidFill>
                <a:latin typeface="Malgun Gothic"/>
              </a:rPr>
              <a:t>목표 고객 정의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" y="1719072"/>
            <a:ext cx="10424160" cy="47548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6F695F"/>
                </a:solidFill>
                <a:latin typeface="Malgun Gothic"/>
              </a:rPr>
              <a:t>누가 실제로 비용을 지불하는지 구체적인 고객상을 만듭니다.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2331720"/>
            <a:ext cx="2880360" cy="3063240"/>
          </a:xfrm>
          <a:prstGeom prst="roundRect">
            <a:avLst/>
          </a:prstGeom>
          <a:solidFill>
            <a:srgbClr val="3D69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87552" y="2670048"/>
            <a:ext cx="228600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FFFFF"/>
                </a:solidFill>
                <a:latin typeface="Malgun Gothic"/>
              </a:rPr>
              <a:t>PRIMARY CUSTOMER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7552" y="3246120"/>
            <a:ext cx="2240280" cy="13716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Malgun Gothic"/>
              </a:rPr>
              <a:t>연령 / 직업
생활 패턴
구매 상황
핵심 니즈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931920" y="2331720"/>
            <a:ext cx="365760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33087" y="2514600"/>
            <a:ext cx="329184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구매 이유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33087" y="2953512"/>
            <a:ext cx="3291840" cy="5760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________________________________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863840" y="2331720"/>
            <a:ext cx="361188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065008" y="2514600"/>
            <a:ext cx="324612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구매 장벽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65008" y="2953512"/>
            <a:ext cx="3246120" cy="5760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________________________________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931920" y="3977639"/>
            <a:ext cx="36576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33087" y="4160520"/>
            <a:ext cx="329184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주요 접점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33087" y="4599431"/>
            <a:ext cx="3291840" cy="66751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검색 / SNS / 오프라인 / 소개
기타 __________________________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863840" y="3977639"/>
            <a:ext cx="36118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065008" y="4160520"/>
            <a:ext cx="324612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재구매 요인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65008" y="4599431"/>
            <a:ext cx="3246120" cy="66751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품질 / 가격 / 편의 / 관계
기타 __________________________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744200" y="6446520"/>
            <a:ext cx="82296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6F695F"/>
                </a:solidFill>
                <a:latin typeface="Malgun Gothic"/>
              </a:rPr>
              <a:t>04 / 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2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9144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347472"/>
            <a:ext cx="4114800" cy="3474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6F695F"/>
                </a:solidFill>
                <a:latin typeface="Malgun Gothic"/>
              </a:rPr>
              <a:t>MARKET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804672"/>
            <a:ext cx="11045952" cy="18288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024128"/>
            <a:ext cx="10789920" cy="65836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C1F1E"/>
                </a:solidFill>
                <a:latin typeface="Malgun Gothic"/>
              </a:rPr>
              <a:t>시장 및 경쟁 분석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" y="1719072"/>
            <a:ext cx="10424160" cy="47548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6F695F"/>
                </a:solidFill>
                <a:latin typeface="Malgun Gothic"/>
              </a:rPr>
              <a:t>시장 규모보다 우리 고객이 실제로 선택할 대안을 중심으로 비교합니다.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331720"/>
            <a:ext cx="3429000" cy="297180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40080" y="2331720"/>
            <a:ext cx="73152" cy="2971800"/>
          </a:xfrm>
          <a:prstGeom prst="rect">
            <a:avLst/>
          </a:prstGeom>
          <a:solidFill>
            <a:srgbClr val="D25C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7" y="2514600"/>
            <a:ext cx="306324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시장 기회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7" y="2953512"/>
            <a:ext cx="3063240" cy="222199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시장 변화
____________________
고객 수요
____________________
진입 기회
____________________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43400" y="2331720"/>
            <a:ext cx="1828800" cy="502920"/>
          </a:xfrm>
          <a:prstGeom prst="rect">
            <a:avLst/>
          </a:prstGeom>
          <a:solidFill>
            <a:srgbClr val="1C1F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416552" y="2459736"/>
            <a:ext cx="1682496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algun Gothic"/>
              </a:rPr>
              <a:t>비교 항목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72200" y="2331720"/>
            <a:ext cx="1828800" cy="502920"/>
          </a:xfrm>
          <a:prstGeom prst="rect">
            <a:avLst/>
          </a:prstGeom>
          <a:solidFill>
            <a:srgbClr val="3D69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45352" y="2459736"/>
            <a:ext cx="1682496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algun Gothic"/>
              </a:rPr>
              <a:t>우리 아이템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01000" y="2331720"/>
            <a:ext cx="1554480" cy="502920"/>
          </a:xfrm>
          <a:prstGeom prst="rect">
            <a:avLst/>
          </a:prstGeom>
          <a:solidFill>
            <a:srgbClr val="1C1F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074152" y="2459736"/>
            <a:ext cx="1408176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algun Gothic"/>
              </a:rPr>
              <a:t>경쟁 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555480" y="2331720"/>
            <a:ext cx="1554480" cy="502920"/>
          </a:xfrm>
          <a:prstGeom prst="rect">
            <a:avLst/>
          </a:prstGeom>
          <a:solidFill>
            <a:srgbClr val="1C1F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628632" y="2459736"/>
            <a:ext cx="1408176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algun Gothic"/>
              </a:rPr>
              <a:t>경쟁 B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43400" y="2834640"/>
            <a:ext cx="1828800" cy="630936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480560" y="3035808"/>
            <a:ext cx="155448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1">
                <a:solidFill>
                  <a:srgbClr val="1C1F1E"/>
                </a:solidFill>
                <a:latin typeface="Malgun Gothic"/>
              </a:rPr>
              <a:t>가격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172200" y="2834640"/>
            <a:ext cx="1828800" cy="630936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01000" y="2834640"/>
            <a:ext cx="1554480" cy="630936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9555480" y="2834640"/>
            <a:ext cx="1554480" cy="630936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343400" y="3465576"/>
            <a:ext cx="1828800" cy="630936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480560" y="3666744"/>
            <a:ext cx="155448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1">
                <a:solidFill>
                  <a:srgbClr val="1C1F1E"/>
                </a:solidFill>
                <a:latin typeface="Malgun Gothic"/>
              </a:rPr>
              <a:t>차별점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172200" y="3465576"/>
            <a:ext cx="1828800" cy="630936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001000" y="3465576"/>
            <a:ext cx="1554480" cy="630936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9555480" y="3465576"/>
            <a:ext cx="1554480" cy="630936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4343400" y="4096512"/>
            <a:ext cx="1828800" cy="630936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480560" y="4297680"/>
            <a:ext cx="155448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1">
                <a:solidFill>
                  <a:srgbClr val="1C1F1E"/>
                </a:solidFill>
                <a:latin typeface="Malgun Gothic"/>
              </a:rPr>
              <a:t>편의성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172200" y="4096512"/>
            <a:ext cx="1828800" cy="630936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8001000" y="4096512"/>
            <a:ext cx="1554480" cy="630936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9555480" y="4096512"/>
            <a:ext cx="1554480" cy="630936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4343400" y="4727448"/>
            <a:ext cx="1828800" cy="630936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480560" y="4928616"/>
            <a:ext cx="155448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1">
                <a:solidFill>
                  <a:srgbClr val="1C1F1E"/>
                </a:solidFill>
                <a:latin typeface="Malgun Gothic"/>
              </a:rPr>
              <a:t>고객 경험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172200" y="4727448"/>
            <a:ext cx="1828800" cy="630936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8001000" y="4727448"/>
            <a:ext cx="1554480" cy="630936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9555480" y="4727448"/>
            <a:ext cx="1554480" cy="630936"/>
          </a:xfrm>
          <a:prstGeom prst="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10744200" y="6446520"/>
            <a:ext cx="82296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6F695F"/>
                </a:solidFill>
                <a:latin typeface="Malgun Gothic"/>
              </a:rPr>
              <a:t>05 / 12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2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9144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347472"/>
            <a:ext cx="4114800" cy="3474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6F695F"/>
                </a:solidFill>
                <a:latin typeface="Malgun Gothic"/>
              </a:rPr>
              <a:t>REVENUE MODEL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804672"/>
            <a:ext cx="11045952" cy="18288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024128"/>
            <a:ext cx="10789920" cy="65836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C1F1E"/>
                </a:solidFill>
                <a:latin typeface="Malgun Gothic"/>
              </a:rPr>
              <a:t>수익모델과 가격 전략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" y="1719072"/>
            <a:ext cx="10424160" cy="47548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6F695F"/>
                </a:solidFill>
                <a:latin typeface="Malgun Gothic"/>
              </a:rPr>
              <a:t>누가 얼마를 왜 지불하는지, 비용 구조와 함께 정리합니다.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331720"/>
            <a:ext cx="3383280" cy="265176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40080" y="2331720"/>
            <a:ext cx="73152" cy="2651760"/>
          </a:xfrm>
          <a:prstGeom prst="rect">
            <a:avLst/>
          </a:prstGeom>
          <a:solidFill>
            <a:srgbClr val="D25C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7" y="2514600"/>
            <a:ext cx="301752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수익원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7" y="2953512"/>
            <a:ext cx="3017520" cy="190195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① ______________________
② ______________________
③ ______________________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43400" y="2331720"/>
            <a:ext cx="3383280" cy="265176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44568" y="2514600"/>
            <a:ext cx="301752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가격 정책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4568" y="2953512"/>
            <a:ext cx="3017520" cy="190195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기본 가격  ______________
평균 객단가 ______________
할인/프로모션 ____________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46720" y="2331720"/>
            <a:ext cx="3474720" cy="265176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47888" y="2514600"/>
            <a:ext cx="310896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주요 비용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47888" y="2953512"/>
            <a:ext cx="3108960" cy="190195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원가 ____________________
고정비 __________________
변동비 __________________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5349240"/>
            <a:ext cx="10789920" cy="38404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>
                <a:solidFill>
                  <a:srgbClr val="1C1F1E"/>
                </a:solidFill>
                <a:latin typeface="Malgun Gothic"/>
              </a:rPr>
              <a:t>월 손익분기 목표 매출  ____________________ 원     |     목표 고객/판매 건수  ____________________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744200" y="6446520"/>
            <a:ext cx="82296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6F695F"/>
                </a:solidFill>
                <a:latin typeface="Malgun Gothic"/>
              </a:rPr>
              <a:t>06 / 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2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9144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347472"/>
            <a:ext cx="4114800" cy="3474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6F695F"/>
                </a:solidFill>
                <a:latin typeface="Malgun Gothic"/>
              </a:rPr>
              <a:t>MARKETING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804672"/>
            <a:ext cx="11045952" cy="18288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024128"/>
            <a:ext cx="10789920" cy="65836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C1F1E"/>
                </a:solidFill>
                <a:latin typeface="Malgun Gothic"/>
              </a:rPr>
              <a:t>마케팅 및 고객 확보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" y="1719072"/>
            <a:ext cx="10424160" cy="47548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6F695F"/>
                </a:solidFill>
                <a:latin typeface="Malgun Gothic"/>
              </a:rPr>
              <a:t>인지 → 관심 → 구매 → 재구매 흐름으로 채널과 실행안을 연결합니다.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468880"/>
            <a:ext cx="2468880" cy="224028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59" y="2679192"/>
            <a:ext cx="45720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59" y="3090672"/>
            <a:ext cx="201168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>
                <a:solidFill>
                  <a:srgbClr val="1C1F1E"/>
                </a:solidFill>
                <a:latin typeface="Malgun Gothic"/>
              </a:rPr>
              <a:t>인지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59" y="3703320"/>
            <a:ext cx="2011680" cy="5943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검색·SNS·콘텐츠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29000" y="2468880"/>
            <a:ext cx="2468880" cy="224028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11880" y="2679192"/>
            <a:ext cx="45720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11880" y="3090672"/>
            <a:ext cx="201168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>
                <a:solidFill>
                  <a:srgbClr val="1C1F1E"/>
                </a:solidFill>
                <a:latin typeface="Malgun Gothic"/>
              </a:rPr>
              <a:t>관심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11880" y="3703320"/>
            <a:ext cx="2011680" cy="5943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후기·체험·상세정보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2468880"/>
            <a:ext cx="2468880" cy="224028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0" y="2679192"/>
            <a:ext cx="45720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3090672"/>
            <a:ext cx="201168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>
                <a:solidFill>
                  <a:srgbClr val="1C1F1E"/>
                </a:solidFill>
                <a:latin typeface="Malgun Gothic"/>
              </a:rPr>
              <a:t>구매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3703320"/>
            <a:ext cx="2011680" cy="5943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혜택·상담·결제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006839" y="2468880"/>
            <a:ext cx="2468880" cy="224028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189719" y="2679192"/>
            <a:ext cx="45720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89719" y="3090672"/>
            <a:ext cx="201168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>
                <a:solidFill>
                  <a:srgbClr val="1C1F1E"/>
                </a:solidFill>
                <a:latin typeface="Malgun Gothic"/>
              </a:rPr>
              <a:t>재구매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89719" y="3703320"/>
            <a:ext cx="2011680" cy="5943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CRM·리마인드·추천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5800" y="5166360"/>
            <a:ext cx="10607040" cy="5943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1C1F1E"/>
                </a:solidFill>
                <a:latin typeface="Malgun Gothic"/>
              </a:rPr>
              <a:t>핵심 채널  ____________________     월 마케팅 예산  ____________________     핵심 지표  ____________________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744200" y="6446520"/>
            <a:ext cx="82296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6F695F"/>
                </a:solidFill>
                <a:latin typeface="Malgun Gothic"/>
              </a:rPr>
              <a:t>07 / 12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2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9144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347472"/>
            <a:ext cx="4114800" cy="3474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6F695F"/>
                </a:solidFill>
                <a:latin typeface="Malgun Gothic"/>
              </a:rPr>
              <a:t>OPERATION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804672"/>
            <a:ext cx="11045952" cy="18288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024128"/>
            <a:ext cx="10789920" cy="65836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C1F1E"/>
                </a:solidFill>
                <a:latin typeface="Malgun Gothic"/>
              </a:rPr>
              <a:t>운영 계획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" y="1719072"/>
            <a:ext cx="10424160" cy="47548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6F695F"/>
                </a:solidFill>
                <a:latin typeface="Malgun Gothic"/>
              </a:rPr>
              <a:t>판매 이후 실제로 제공·배송·응대하는 과정까지 업무 흐름을 적습니다.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377440"/>
            <a:ext cx="233172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2743200"/>
            <a:ext cx="2331720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2743200"/>
            <a:ext cx="73152" cy="2057400"/>
          </a:xfrm>
          <a:prstGeom prst="rect">
            <a:avLst/>
          </a:prstGeom>
          <a:solidFill>
            <a:srgbClr val="D25C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86968" y="2926080"/>
            <a:ext cx="196596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준비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6968" y="3364992"/>
            <a:ext cx="1965960" cy="130759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공급처 / 장소 / 장비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47288" y="2377440"/>
            <a:ext cx="233172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47288" y="2743200"/>
            <a:ext cx="2331720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48456" y="2926080"/>
            <a:ext cx="196596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판매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48456" y="3364992"/>
            <a:ext cx="1965960" cy="130759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주문 / 계약 / 결제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08776" y="2377440"/>
            <a:ext cx="233172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03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08776" y="2743200"/>
            <a:ext cx="2331720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9944" y="2926080"/>
            <a:ext cx="196596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제공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9944" y="3364992"/>
            <a:ext cx="1965960" cy="130759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생산 / 서비스 / 배송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970264" y="2377440"/>
            <a:ext cx="233172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04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970264" y="2743200"/>
            <a:ext cx="2331720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CDC6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171432" y="2926080"/>
            <a:ext cx="196596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1C1F1E"/>
                </a:solidFill>
                <a:latin typeface="Malgun Gothic"/>
              </a:rPr>
              <a:t>관리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71432" y="3364992"/>
            <a:ext cx="1965960" cy="130759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>
                <a:solidFill>
                  <a:srgbClr val="6F695F"/>
                </a:solidFill>
                <a:latin typeface="Malgun Gothic"/>
              </a:rPr>
              <a:t>CS / 정산 / 재구매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3232" y="5212080"/>
            <a:ext cx="1042416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>
                <a:solidFill>
                  <a:srgbClr val="6F695F"/>
                </a:solidFill>
                <a:latin typeface="Malgun Gothic"/>
              </a:rPr>
              <a:t>필수 인허가·신고·계약 사항  ________________________________________________________________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744200" y="6446520"/>
            <a:ext cx="82296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6F695F"/>
                </a:solidFill>
                <a:latin typeface="Malgun Gothic"/>
              </a:rPr>
              <a:t>08 / 12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2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914400" cy="32004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09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347472"/>
            <a:ext cx="4114800" cy="34747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6F695F"/>
                </a:solidFill>
                <a:latin typeface="Malgun Gothic"/>
              </a:rPr>
              <a:t>ROADMAP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804672"/>
            <a:ext cx="11045952" cy="18288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024128"/>
            <a:ext cx="10789920" cy="65836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C1F1E"/>
                </a:solidFill>
                <a:latin typeface="Malgun Gothic"/>
              </a:rPr>
              <a:t>창업 추진 일정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" y="1719072"/>
            <a:ext cx="10424160" cy="475488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6F695F"/>
                </a:solidFill>
                <a:latin typeface="Malgun Gothic"/>
              </a:rPr>
              <a:t>준비부터 오픈 이후 안정화까지 핵심 마일스톤을 표시합니다.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395728"/>
            <a:ext cx="137160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1C1F1E"/>
                </a:solidFill>
                <a:latin typeface="Malgun Gothic"/>
              </a:rPr>
              <a:t>M-3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53312" y="2880360"/>
            <a:ext cx="109728" cy="109728"/>
          </a:xfrm>
          <a:prstGeom prst="roundRect">
            <a:avLst/>
          </a:prstGeom>
          <a:solidFill>
            <a:srgbClr val="3D69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463040" y="2930652"/>
            <a:ext cx="1719072" cy="10972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3337560"/>
            <a:ext cx="1371600" cy="12801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1C1F1E"/>
                </a:solidFill>
                <a:latin typeface="Malgun Gothic"/>
              </a:rPr>
              <a:t>아이템 검증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60320" y="2395728"/>
            <a:ext cx="137160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1C1F1E"/>
                </a:solidFill>
                <a:latin typeface="Malgun Gothic"/>
              </a:rPr>
              <a:t>M-2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182112" y="2880360"/>
            <a:ext cx="109728" cy="109728"/>
          </a:xfrm>
          <a:prstGeom prst="roundRect">
            <a:avLst/>
          </a:prstGeom>
          <a:solidFill>
            <a:srgbClr val="3D69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291839" y="2930652"/>
            <a:ext cx="1719072" cy="10972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560320" y="3337560"/>
            <a:ext cx="1371600" cy="12801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1C1F1E"/>
                </a:solidFill>
                <a:latin typeface="Malgun Gothic"/>
              </a:rPr>
              <a:t>공급·장소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89120" y="2395728"/>
            <a:ext cx="137160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1C1F1E"/>
                </a:solidFill>
                <a:latin typeface="Malgun Gothic"/>
              </a:rPr>
              <a:t>M-1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10912" y="2880360"/>
            <a:ext cx="109728" cy="109728"/>
          </a:xfrm>
          <a:prstGeom prst="roundRect">
            <a:avLst/>
          </a:prstGeom>
          <a:solidFill>
            <a:srgbClr val="3D69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120640" y="2930652"/>
            <a:ext cx="1719072" cy="10972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389120" y="3337560"/>
            <a:ext cx="1371600" cy="12801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1C1F1E"/>
                </a:solidFill>
                <a:latin typeface="Malgun Gothic"/>
              </a:rPr>
              <a:t>홍보 준비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7920" y="2395728"/>
            <a:ext cx="137160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D25C38"/>
                </a:solidFill>
                <a:latin typeface="Malgun Gothic"/>
              </a:rPr>
              <a:t>OPEN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839712" y="2880360"/>
            <a:ext cx="109728" cy="109728"/>
          </a:xfrm>
          <a:prstGeom prst="roundRect">
            <a:avLst/>
          </a:prstGeom>
          <a:solidFill>
            <a:srgbClr val="D25C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949440" y="2930652"/>
            <a:ext cx="1719072" cy="10972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217920" y="3337560"/>
            <a:ext cx="1371600" cy="12801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1C1F1E"/>
                </a:solidFill>
                <a:latin typeface="Malgun Gothic"/>
              </a:rPr>
              <a:t>정식 오픈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20" y="2395728"/>
            <a:ext cx="137160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1C1F1E"/>
                </a:solidFill>
                <a:latin typeface="Malgun Gothic"/>
              </a:rPr>
              <a:t>M+1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668512" y="2880360"/>
            <a:ext cx="109728" cy="109728"/>
          </a:xfrm>
          <a:prstGeom prst="roundRect">
            <a:avLst/>
          </a:prstGeom>
          <a:solidFill>
            <a:srgbClr val="3D69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778240" y="2930652"/>
            <a:ext cx="1719071" cy="10972"/>
          </a:xfrm>
          <a:prstGeom prst="rect">
            <a:avLst/>
          </a:prstGeom>
          <a:solidFill>
            <a:srgbClr val="CDC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046720" y="3337560"/>
            <a:ext cx="1371600" cy="12801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1C1F1E"/>
                </a:solidFill>
                <a:latin typeface="Malgun Gothic"/>
              </a:rPr>
              <a:t>개선·확대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875520" y="2395728"/>
            <a:ext cx="1371600" cy="27432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1C1F1E"/>
                </a:solidFill>
                <a:latin typeface="Malgun Gothic"/>
              </a:rPr>
              <a:t>M+2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0497312" y="2880360"/>
            <a:ext cx="109728" cy="109728"/>
          </a:xfrm>
          <a:prstGeom prst="roundRect">
            <a:avLst/>
          </a:prstGeom>
          <a:solidFill>
            <a:srgbClr val="3D69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875520" y="3337560"/>
            <a:ext cx="1371600" cy="12801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1C1F1E"/>
                </a:solidFill>
                <a:latin typeface="Malgun Gothic"/>
              </a:rPr>
              <a:t>안정화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1520" y="5074920"/>
            <a:ext cx="105156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1C1F1E"/>
                </a:solidFill>
                <a:latin typeface="Malgun Gothic"/>
              </a:rPr>
              <a:t>가장 중요한 오픈 조건  _________________________________________________________________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744200" y="6446520"/>
            <a:ext cx="822960" cy="18288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6F695F"/>
                </a:solidFill>
                <a:latin typeface="Malgun Gothic"/>
              </a:rPr>
              <a:t>09 / 12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창업계획서 에디토리얼형</dc:title>
  <dc:subject/>
  <dc:creator/>
  <cp:keywords/>
  <dc:description>generated using python-pptx</dc:description>
  <cp:lastModifiedBy/>
  <cp:revision>1</cp:revision>
  <dcterms:created xsi:type="dcterms:W3CDTF">2013-01-27T09:14:16Z</dcterms:created>
  <dcterms:modified xsi:type="dcterms:W3CDTF">2013-01-27T09:15:58Z</dcterms:modified>
  <cp:category/>
</cp:coreProperties>
</file>