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PLAN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85800" y="1234440"/>
            <a:ext cx="6766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8283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창업계획서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713232" y="2057400"/>
            <a:ext cx="7132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687A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 아이디어와 실행 계획을 체계적으로 정리하는 범용 창업계획서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778240" y="0"/>
            <a:ext cx="3410712" cy="6858000"/>
          </a:xfrm>
          <a:prstGeom prst="rect">
            <a:avLst/>
          </a:prstGeom>
          <a:solidFill>
            <a:srgbClr val="EAF2F8"/>
          </a:solidFill>
          <a:ln w="12700">
            <a:solidFill>
              <a:srgbClr val="EAF2F8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9372600" y="914400"/>
            <a:ext cx="1920240" cy="4480560"/>
          </a:xfrm>
          <a:prstGeom prst="rect">
            <a:avLst/>
          </a:prstGeom>
          <a:solidFill>
            <a:srgbClr val="FFFFFF">
              <a:alpha val="90000"/>
            </a:srgbClr>
          </a:solidFill>
          <a:ln w="15240">
            <a:solidFill>
              <a:srgbClr val="BFD3E6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9646920" y="132588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15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315F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OVERVIEW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9646920" y="2331720"/>
            <a:ext cx="914400" cy="914400"/>
          </a:xfrm>
          <a:prstGeom prst="line">
            <a:avLst/>
          </a:prstGeom>
          <a:noFill/>
          <a:ln w="25400">
            <a:solidFill>
              <a:srgbClr val="9ABAD9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9646920" y="2743200"/>
            <a:ext cx="1371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7186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사업명</a:t>
            </a:r>
            <a:endParaRPr lang="en-US" sz="1000" dirty="0"/>
          </a:p>
          <a:p>
            <a:pPr algn="ctr" indent="0" marL="0">
              <a:buNone/>
            </a:pP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7186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회사명 / 대표자</a:t>
            </a:r>
            <a:endParaRPr lang="en-US" sz="1000" dirty="0"/>
          </a:p>
          <a:p>
            <a:pPr algn="ctr" indent="0" marL="0">
              <a:buNone/>
            </a:pP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7186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작성일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31520" y="297180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사업명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1737360" y="2880360"/>
            <a:ext cx="58521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1847088" y="2926080"/>
            <a:ext cx="5632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사업명을 입력하세요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31520" y="370332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회사명 / 대표자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1737360" y="3611880"/>
            <a:ext cx="58521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1847088" y="3657600"/>
            <a:ext cx="5632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회사명 / 대표자명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31520" y="443484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작성일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1737360" y="4343400"/>
            <a:ext cx="292608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1847088" y="4389120"/>
            <a:ext cx="2706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     년     월     일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65105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D8E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PLAN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0972800" y="6510528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&amp; PROFIT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" y="576072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C2B3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매출 및 손익 계획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0652760" y="38404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9ABA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94360" y="1143000"/>
            <a:ext cx="914400" cy="914400"/>
          </a:xfrm>
          <a:prstGeom prst="line">
            <a:avLst/>
          </a:prstGeom>
          <a:noFill/>
          <a:ln w="15240">
            <a:solidFill>
              <a:srgbClr val="BFD2E5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685800" y="1417320"/>
            <a:ext cx="1947123" cy="50292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22376" y="1435608"/>
            <a:ext cx="1873971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구분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632923" y="1417320"/>
            <a:ext cx="1730776" cy="50292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2669499" y="1435608"/>
            <a:ext cx="1657624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1년차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363700" y="1417320"/>
            <a:ext cx="1730776" cy="50292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400276" y="1435608"/>
            <a:ext cx="1657624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2년차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094476" y="1417320"/>
            <a:ext cx="1730776" cy="50292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6131052" y="1435608"/>
            <a:ext cx="1657624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3년차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7825252" y="1417320"/>
            <a:ext cx="3677900" cy="50292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7861828" y="1435608"/>
            <a:ext cx="3604748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산출 근거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5800" y="1920240"/>
            <a:ext cx="1947123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731520" y="1938528"/>
            <a:ext cx="1855683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예상 매출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632923" y="192024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2678643" y="193852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363700" y="192024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4409420" y="193852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6094476" y="192024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6140196" y="193852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7825252" y="1920240"/>
            <a:ext cx="3677900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7870972" y="1938528"/>
            <a:ext cx="3586460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685800" y="2423160"/>
            <a:ext cx="1947123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731520" y="2441448"/>
            <a:ext cx="1855683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매출원가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2632923" y="242316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9" name="Text 27"/>
          <p:cNvSpPr/>
          <p:nvPr/>
        </p:nvSpPr>
        <p:spPr>
          <a:xfrm>
            <a:off x="2678643" y="244144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363700" y="242316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1" name="Text 29"/>
          <p:cNvSpPr/>
          <p:nvPr/>
        </p:nvSpPr>
        <p:spPr>
          <a:xfrm>
            <a:off x="4409420" y="244144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6094476" y="242316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3" name="Text 31"/>
          <p:cNvSpPr/>
          <p:nvPr/>
        </p:nvSpPr>
        <p:spPr>
          <a:xfrm>
            <a:off x="6140196" y="244144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7825252" y="2423160"/>
            <a:ext cx="3677900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5" name="Text 33"/>
          <p:cNvSpPr/>
          <p:nvPr/>
        </p:nvSpPr>
        <p:spPr>
          <a:xfrm>
            <a:off x="7870972" y="2441448"/>
            <a:ext cx="3586460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685800" y="2926080"/>
            <a:ext cx="1947123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7" name="Text 35"/>
          <p:cNvSpPr/>
          <p:nvPr/>
        </p:nvSpPr>
        <p:spPr>
          <a:xfrm>
            <a:off x="731520" y="2944368"/>
            <a:ext cx="1855683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판매·관리비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2632923" y="292608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9" name="Text 37"/>
          <p:cNvSpPr/>
          <p:nvPr/>
        </p:nvSpPr>
        <p:spPr>
          <a:xfrm>
            <a:off x="2678643" y="294436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363700" y="292608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1" name="Text 39"/>
          <p:cNvSpPr/>
          <p:nvPr/>
        </p:nvSpPr>
        <p:spPr>
          <a:xfrm>
            <a:off x="4409420" y="294436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6094476" y="292608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3" name="Text 41"/>
          <p:cNvSpPr/>
          <p:nvPr/>
        </p:nvSpPr>
        <p:spPr>
          <a:xfrm>
            <a:off x="6140196" y="294436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7825252" y="2926080"/>
            <a:ext cx="3677900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5" name="Text 43"/>
          <p:cNvSpPr/>
          <p:nvPr/>
        </p:nvSpPr>
        <p:spPr>
          <a:xfrm>
            <a:off x="7870972" y="2944368"/>
            <a:ext cx="3586460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685800" y="3429000"/>
            <a:ext cx="1947123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7" name="Text 45"/>
          <p:cNvSpPr/>
          <p:nvPr/>
        </p:nvSpPr>
        <p:spPr>
          <a:xfrm>
            <a:off x="731520" y="3447288"/>
            <a:ext cx="1855683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영업이익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2632923" y="342900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9" name="Text 47"/>
          <p:cNvSpPr/>
          <p:nvPr/>
        </p:nvSpPr>
        <p:spPr>
          <a:xfrm>
            <a:off x="2678643" y="344728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363700" y="342900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1" name="Text 49"/>
          <p:cNvSpPr/>
          <p:nvPr/>
        </p:nvSpPr>
        <p:spPr>
          <a:xfrm>
            <a:off x="4409420" y="344728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6094476" y="342900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3" name="Text 51"/>
          <p:cNvSpPr/>
          <p:nvPr/>
        </p:nvSpPr>
        <p:spPr>
          <a:xfrm>
            <a:off x="6140196" y="344728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7825252" y="3429000"/>
            <a:ext cx="3677900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5" name="Text 53"/>
          <p:cNvSpPr/>
          <p:nvPr/>
        </p:nvSpPr>
        <p:spPr>
          <a:xfrm>
            <a:off x="7870972" y="3447288"/>
            <a:ext cx="3586460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685800" y="3931920"/>
            <a:ext cx="1947123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7" name="Text 55"/>
          <p:cNvSpPr/>
          <p:nvPr/>
        </p:nvSpPr>
        <p:spPr>
          <a:xfrm>
            <a:off x="731520" y="3950208"/>
            <a:ext cx="1855683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기타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2632923" y="393192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9" name="Text 57"/>
          <p:cNvSpPr/>
          <p:nvPr/>
        </p:nvSpPr>
        <p:spPr>
          <a:xfrm>
            <a:off x="2678643" y="395020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4363700" y="393192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61" name="Text 59"/>
          <p:cNvSpPr/>
          <p:nvPr/>
        </p:nvSpPr>
        <p:spPr>
          <a:xfrm>
            <a:off x="4409420" y="395020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62" name="Shape 60"/>
          <p:cNvSpPr/>
          <p:nvPr/>
        </p:nvSpPr>
        <p:spPr>
          <a:xfrm>
            <a:off x="6094476" y="3931920"/>
            <a:ext cx="1730776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63" name="Text 61"/>
          <p:cNvSpPr/>
          <p:nvPr/>
        </p:nvSpPr>
        <p:spPr>
          <a:xfrm>
            <a:off x="6140196" y="3950208"/>
            <a:ext cx="16393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64" name="Shape 62"/>
          <p:cNvSpPr/>
          <p:nvPr/>
        </p:nvSpPr>
        <p:spPr>
          <a:xfrm>
            <a:off x="7825252" y="3931920"/>
            <a:ext cx="3677900" cy="5029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65" name="Text 63"/>
          <p:cNvSpPr/>
          <p:nvPr/>
        </p:nvSpPr>
        <p:spPr>
          <a:xfrm>
            <a:off x="7870972" y="3950208"/>
            <a:ext cx="3586460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66" name="Text 64"/>
          <p:cNvSpPr/>
          <p:nvPr/>
        </p:nvSpPr>
        <p:spPr>
          <a:xfrm>
            <a:off x="685800" y="4736592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매출 산출 근거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685800" y="5029200"/>
            <a:ext cx="5257800" cy="749808"/>
          </a:xfrm>
          <a:prstGeom prst="roundRect">
            <a:avLst>
              <a:gd name="adj" fmla="val 7317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68" name="Text 66"/>
          <p:cNvSpPr/>
          <p:nvPr/>
        </p:nvSpPr>
        <p:spPr>
          <a:xfrm>
            <a:off x="850392" y="5138928"/>
            <a:ext cx="492861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예: 월 예상 판매량 × 평균 판매단가 × 영업개월 수 등 계산 근거를 작성하세요.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6217920" y="4736592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손익 목표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6217920" y="5029200"/>
            <a:ext cx="5285232" cy="749808"/>
          </a:xfrm>
          <a:prstGeom prst="roundRect">
            <a:avLst>
              <a:gd name="adj" fmla="val 7317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71" name="Text 69"/>
          <p:cNvSpPr/>
          <p:nvPr/>
        </p:nvSpPr>
        <p:spPr>
          <a:xfrm>
            <a:off x="6382512" y="5138928"/>
            <a:ext cx="495604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손익분기 시점과 목표 이익 등을 작성하세요.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594360" y="65105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D8E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PLAN</a:t>
            </a:r>
            <a:endParaRPr lang="en-US" sz="750" dirty="0"/>
          </a:p>
        </p:txBody>
      </p:sp>
      <p:sp>
        <p:nvSpPr>
          <p:cNvPr id="73" name="Text 71"/>
          <p:cNvSpPr/>
          <p:nvPr/>
        </p:nvSpPr>
        <p:spPr>
          <a:xfrm>
            <a:off x="10972800" y="6510528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&amp; ORGANIZATION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" y="576072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C2B3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및 인력 계획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0652760" y="38404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9ABA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94360" y="1143000"/>
            <a:ext cx="914400" cy="914400"/>
          </a:xfrm>
          <a:prstGeom prst="line">
            <a:avLst/>
          </a:prstGeom>
          <a:noFill/>
          <a:ln w="15240">
            <a:solidFill>
              <a:srgbClr val="BFD2E5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685800" y="1417320"/>
            <a:ext cx="1730776" cy="43434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22376" y="1435608"/>
            <a:ext cx="1657624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구분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416576" y="1417320"/>
            <a:ext cx="1947123" cy="43434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2453152" y="1435608"/>
            <a:ext cx="1873971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성명 / 인원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363700" y="1417320"/>
            <a:ext cx="3028859" cy="43434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400276" y="1435608"/>
            <a:ext cx="2955707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주요 역할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7392558" y="1417320"/>
            <a:ext cx="2704338" cy="43434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7429134" y="1435608"/>
            <a:ext cx="263118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경력 / 역량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10096896" y="1417320"/>
            <a:ext cx="1406256" cy="43434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10133472" y="1435608"/>
            <a:ext cx="1333104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비고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5800" y="1851660"/>
            <a:ext cx="1730776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731520" y="1869948"/>
            <a:ext cx="163933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대표자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416576" y="1851660"/>
            <a:ext cx="1947123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2462296" y="1869948"/>
            <a:ext cx="1855683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363700" y="1851660"/>
            <a:ext cx="3028859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4409420" y="1869948"/>
            <a:ext cx="2937419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7392558" y="1851660"/>
            <a:ext cx="2704338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7438278" y="1869948"/>
            <a:ext cx="2612898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10096896" y="1851660"/>
            <a:ext cx="1406256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10142616" y="1869948"/>
            <a:ext cx="131481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685800" y="2286000"/>
            <a:ext cx="1730776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731520" y="2304288"/>
            <a:ext cx="163933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기획 / 운영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2416576" y="2286000"/>
            <a:ext cx="1947123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9" name="Text 27"/>
          <p:cNvSpPr/>
          <p:nvPr/>
        </p:nvSpPr>
        <p:spPr>
          <a:xfrm>
            <a:off x="2462296" y="2304288"/>
            <a:ext cx="1855683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363700" y="2286000"/>
            <a:ext cx="3028859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1" name="Text 29"/>
          <p:cNvSpPr/>
          <p:nvPr/>
        </p:nvSpPr>
        <p:spPr>
          <a:xfrm>
            <a:off x="4409420" y="2304288"/>
            <a:ext cx="2937419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7392558" y="2286000"/>
            <a:ext cx="2704338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3" name="Text 31"/>
          <p:cNvSpPr/>
          <p:nvPr/>
        </p:nvSpPr>
        <p:spPr>
          <a:xfrm>
            <a:off x="7438278" y="2304288"/>
            <a:ext cx="2612898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10096896" y="2286000"/>
            <a:ext cx="1406256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5" name="Text 33"/>
          <p:cNvSpPr/>
          <p:nvPr/>
        </p:nvSpPr>
        <p:spPr>
          <a:xfrm>
            <a:off x="10142616" y="2304288"/>
            <a:ext cx="131481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685800" y="2720340"/>
            <a:ext cx="1730776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7" name="Text 35"/>
          <p:cNvSpPr/>
          <p:nvPr/>
        </p:nvSpPr>
        <p:spPr>
          <a:xfrm>
            <a:off x="731520" y="2738628"/>
            <a:ext cx="163933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영업 / 마케팅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2416576" y="2720340"/>
            <a:ext cx="1947123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9" name="Text 37"/>
          <p:cNvSpPr/>
          <p:nvPr/>
        </p:nvSpPr>
        <p:spPr>
          <a:xfrm>
            <a:off x="2462296" y="2738628"/>
            <a:ext cx="1855683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363700" y="2720340"/>
            <a:ext cx="3028859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1" name="Text 39"/>
          <p:cNvSpPr/>
          <p:nvPr/>
        </p:nvSpPr>
        <p:spPr>
          <a:xfrm>
            <a:off x="4409420" y="2738628"/>
            <a:ext cx="2937419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7392558" y="2720340"/>
            <a:ext cx="2704338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3" name="Text 41"/>
          <p:cNvSpPr/>
          <p:nvPr/>
        </p:nvSpPr>
        <p:spPr>
          <a:xfrm>
            <a:off x="7438278" y="2738628"/>
            <a:ext cx="2612898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10096896" y="2720340"/>
            <a:ext cx="1406256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5" name="Text 43"/>
          <p:cNvSpPr/>
          <p:nvPr/>
        </p:nvSpPr>
        <p:spPr>
          <a:xfrm>
            <a:off x="10142616" y="2738628"/>
            <a:ext cx="131481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685800" y="3154680"/>
            <a:ext cx="1730776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7" name="Text 45"/>
          <p:cNvSpPr/>
          <p:nvPr/>
        </p:nvSpPr>
        <p:spPr>
          <a:xfrm>
            <a:off x="731520" y="3172968"/>
            <a:ext cx="163933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 / 생산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2416576" y="3154680"/>
            <a:ext cx="1947123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9" name="Text 47"/>
          <p:cNvSpPr/>
          <p:nvPr/>
        </p:nvSpPr>
        <p:spPr>
          <a:xfrm>
            <a:off x="2462296" y="3172968"/>
            <a:ext cx="1855683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363700" y="3154680"/>
            <a:ext cx="3028859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1" name="Text 49"/>
          <p:cNvSpPr/>
          <p:nvPr/>
        </p:nvSpPr>
        <p:spPr>
          <a:xfrm>
            <a:off x="4409420" y="3172968"/>
            <a:ext cx="2937419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7392558" y="3154680"/>
            <a:ext cx="2704338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3" name="Text 51"/>
          <p:cNvSpPr/>
          <p:nvPr/>
        </p:nvSpPr>
        <p:spPr>
          <a:xfrm>
            <a:off x="7438278" y="3172968"/>
            <a:ext cx="2612898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10096896" y="3154680"/>
            <a:ext cx="1406256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5" name="Text 53"/>
          <p:cNvSpPr/>
          <p:nvPr/>
        </p:nvSpPr>
        <p:spPr>
          <a:xfrm>
            <a:off x="10142616" y="3172968"/>
            <a:ext cx="131481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685800" y="3589020"/>
            <a:ext cx="1730776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7" name="Text 55"/>
          <p:cNvSpPr/>
          <p:nvPr/>
        </p:nvSpPr>
        <p:spPr>
          <a:xfrm>
            <a:off x="731520" y="3607308"/>
            <a:ext cx="163933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기타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2416576" y="3589020"/>
            <a:ext cx="1947123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9" name="Text 57"/>
          <p:cNvSpPr/>
          <p:nvPr/>
        </p:nvSpPr>
        <p:spPr>
          <a:xfrm>
            <a:off x="2462296" y="3607308"/>
            <a:ext cx="1855683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4363700" y="3589020"/>
            <a:ext cx="3028859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61" name="Text 59"/>
          <p:cNvSpPr/>
          <p:nvPr/>
        </p:nvSpPr>
        <p:spPr>
          <a:xfrm>
            <a:off x="4409420" y="3607308"/>
            <a:ext cx="2937419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62" name="Shape 60"/>
          <p:cNvSpPr/>
          <p:nvPr/>
        </p:nvSpPr>
        <p:spPr>
          <a:xfrm>
            <a:off x="7392558" y="3589020"/>
            <a:ext cx="2704338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63" name="Text 61"/>
          <p:cNvSpPr/>
          <p:nvPr/>
        </p:nvSpPr>
        <p:spPr>
          <a:xfrm>
            <a:off x="7438278" y="3607308"/>
            <a:ext cx="2612898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64" name="Shape 62"/>
          <p:cNvSpPr/>
          <p:nvPr/>
        </p:nvSpPr>
        <p:spPr>
          <a:xfrm>
            <a:off x="10096896" y="3589020"/>
            <a:ext cx="1406256" cy="43434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65" name="Text 63"/>
          <p:cNvSpPr/>
          <p:nvPr/>
        </p:nvSpPr>
        <p:spPr>
          <a:xfrm>
            <a:off x="10142616" y="3607308"/>
            <a:ext cx="131481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66" name="Text 64"/>
          <p:cNvSpPr/>
          <p:nvPr/>
        </p:nvSpPr>
        <p:spPr>
          <a:xfrm>
            <a:off x="685800" y="434340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인력 운영 계획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685800" y="4645152"/>
            <a:ext cx="10817352" cy="960120"/>
          </a:xfrm>
          <a:prstGeom prst="roundRect">
            <a:avLst>
              <a:gd name="adj" fmla="val 5714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68" name="Text 66"/>
          <p:cNvSpPr/>
          <p:nvPr/>
        </p:nvSpPr>
        <p:spPr>
          <a:xfrm>
            <a:off x="850392" y="4754880"/>
            <a:ext cx="1048816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채용 예정 인력, 외부 협력 인력, 업무 분담 및 조직 운영 방식을 작성하세요.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594360" y="65105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D8E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PLAN</a:t>
            </a:r>
            <a:endParaRPr lang="en-US" sz="750" dirty="0"/>
          </a:p>
        </p:txBody>
      </p:sp>
      <p:sp>
        <p:nvSpPr>
          <p:cNvPr id="70" name="Text 68"/>
          <p:cNvSpPr/>
          <p:nvPr/>
        </p:nvSpPr>
        <p:spPr>
          <a:xfrm>
            <a:off x="10972800" y="6510528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FUTURE PLAN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" y="576072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C2B3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향후 계획 및 목표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0652760" y="38404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9ABA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94360" y="1143000"/>
            <a:ext cx="914400" cy="914400"/>
          </a:xfrm>
          <a:prstGeom prst="line">
            <a:avLst/>
          </a:prstGeom>
          <a:noFill/>
          <a:ln w="15240">
            <a:solidFill>
              <a:srgbClr val="BFD2E5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685800" y="1417320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단기 목표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874520" y="1417320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6개월 ~ 1년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017520" y="1344168"/>
            <a:ext cx="848563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3127248" y="1389888"/>
            <a:ext cx="82661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달성할 핵심 목표와 지표를 작성하세요.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85800" y="267919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중기 목표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874520" y="2679192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1년 ~ 3년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017520" y="2606040"/>
            <a:ext cx="848563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3127248" y="2651760"/>
            <a:ext cx="82661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시장 확대, 제품 고도화 등 성장 목표를 작성하세요.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85800" y="3941064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장기 목표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874520" y="3941064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3년 이후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017520" y="3867912"/>
            <a:ext cx="848563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3127248" y="3913632"/>
            <a:ext cx="82661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 확장 및 장기 비전을 작성하세요.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85800" y="523036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기타 참고사항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2011680" y="5102352"/>
            <a:ext cx="9491472" cy="59436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2121408" y="5148072"/>
            <a:ext cx="92720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추가로 설명할 내용이나 참고사항을 작성하세요.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94360" y="65105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D8E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PLAN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10972800" y="6510528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OVERVIEW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" y="576072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C2B3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창업 개요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0652760" y="38404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9ABA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94360" y="1143000"/>
            <a:ext cx="914400" cy="914400"/>
          </a:xfrm>
          <a:prstGeom prst="line">
            <a:avLst/>
          </a:prstGeom>
          <a:noFill/>
          <a:ln w="15240">
            <a:solidFill>
              <a:srgbClr val="BFD2E5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685800" y="141732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사업명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1783080" y="1325880"/>
            <a:ext cx="434340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1892808" y="1371600"/>
            <a:ext cx="412394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사업명을 입력하세요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309360" y="141732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창업 분야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7406640" y="1325880"/>
            <a:ext cx="434340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7516368" y="1371600"/>
            <a:ext cx="412394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예: 제조 / 서비스 / IT / 유통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85800" y="214884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창업 형태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1783080" y="2057400"/>
            <a:ext cx="434340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1892808" y="2103120"/>
            <a:ext cx="412394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예: 예비창업 / 개인사업자 / 법인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309360" y="214884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사업기간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406640" y="2057400"/>
            <a:ext cx="434340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7516368" y="2103120"/>
            <a:ext cx="412394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  .  .  ~ 20  .  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85800" y="288036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사업장 소재지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1783080" y="2788920"/>
            <a:ext cx="434340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1892808" y="2834640"/>
            <a:ext cx="412394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주소를 입력하세요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309360" y="288036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대표자 / 담당자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7406640" y="2788920"/>
            <a:ext cx="434340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7516368" y="2834640"/>
            <a:ext cx="412394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성명 및 연락처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85800" y="370332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 목적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685800" y="3977640"/>
            <a:ext cx="5257800" cy="1417320"/>
          </a:xfrm>
          <a:prstGeom prst="roundRect">
            <a:avLst>
              <a:gd name="adj" fmla="val 3871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850392" y="4087368"/>
            <a:ext cx="4928616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사업을 추진하는 목적과 해결하려는 문제를 간단히 작성하세요.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370332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사업 내용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217920" y="3977640"/>
            <a:ext cx="5285232" cy="1417320"/>
          </a:xfrm>
          <a:prstGeom prst="roundRect">
            <a:avLst>
              <a:gd name="adj" fmla="val 3871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29" name="Text 27"/>
          <p:cNvSpPr/>
          <p:nvPr/>
        </p:nvSpPr>
        <p:spPr>
          <a:xfrm>
            <a:off x="6382512" y="4087368"/>
            <a:ext cx="4956048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주요 제품·서비스와 사업의 핵심 내용을 요약하세요.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94360" y="65105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D8E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PLAN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0972800" y="6510528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&amp; SERVICE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" y="576072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C2B3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창업 아이템 소개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0652760" y="38404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9ABA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94360" y="1143000"/>
            <a:ext cx="914400" cy="914400"/>
          </a:xfrm>
          <a:prstGeom prst="line">
            <a:avLst/>
          </a:prstGeom>
          <a:noFill/>
          <a:ln w="15240">
            <a:solidFill>
              <a:srgbClr val="BFD2E5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685800" y="141732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아이템 / 서비스명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103120" y="1307592"/>
            <a:ext cx="374904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2212848" y="1353312"/>
            <a:ext cx="35295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명칭을 입력하세요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217920" y="141732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 줄 소개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7269480" y="1307592"/>
            <a:ext cx="420624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7379208" y="1353312"/>
            <a:ext cx="3986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가치를 한 문장으로 작성하세요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85800" y="2057400"/>
            <a:ext cx="3840480" cy="3063240"/>
          </a:xfrm>
          <a:prstGeom prst="roundRect">
            <a:avLst>
              <a:gd name="adj" fmla="val 1791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850392" y="2167128"/>
            <a:ext cx="3511296" cy="28437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이미지 또는 제품 화면을 삽입하세요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846320" y="205740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주요 특징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846320" y="2359152"/>
            <a:ext cx="3017520" cy="2761488"/>
          </a:xfrm>
          <a:prstGeom prst="roundRect">
            <a:avLst>
              <a:gd name="adj" fmla="val 1987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5010912" y="2468880"/>
            <a:ext cx="2688336" cy="2542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01  주요 특징 또는 기능</a:t>
            </a:r>
            <a:endParaRPr lang="en-US" sz="1000" dirty="0"/>
          </a:p>
          <a:p>
            <a:pPr algn="l" indent="0" marL="0">
              <a:buNone/>
            </a:pPr>
            <a:endParaRPr lang="en-US" sz="1000" dirty="0"/>
          </a:p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02  고객에게 제공하는 가치</a:t>
            </a:r>
            <a:endParaRPr lang="en-US" sz="1000" dirty="0"/>
          </a:p>
          <a:p>
            <a:pPr algn="l" indent="0" marL="0">
              <a:buNone/>
            </a:pPr>
            <a:endParaRPr lang="en-US" sz="1000" dirty="0"/>
          </a:p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03  기존 방식과 다른 점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183880" y="2057400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차별화 포인트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8183880" y="2359152"/>
            <a:ext cx="3291840" cy="2761488"/>
          </a:xfrm>
          <a:prstGeom prst="roundRect">
            <a:avLst>
              <a:gd name="adj" fmla="val 1987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8348472" y="2468880"/>
            <a:ext cx="2962656" cy="2542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경쟁 제품·서비스 대비 차별점을 작성하세요.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94360" y="65105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D8E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PLAN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10972800" y="6510528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&amp; CUSTOMER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" y="576072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C2B3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시장 및 고객 분석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0652760" y="38404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9ABA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94360" y="1143000"/>
            <a:ext cx="914400" cy="914400"/>
          </a:xfrm>
          <a:prstGeom prst="line">
            <a:avLst/>
          </a:prstGeom>
          <a:noFill/>
          <a:ln w="15240">
            <a:solidFill>
              <a:srgbClr val="BFD2E5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685800" y="141732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목표 고객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685800" y="1719072"/>
            <a:ext cx="3429000" cy="1417320"/>
          </a:xfrm>
          <a:prstGeom prst="roundRect">
            <a:avLst>
              <a:gd name="adj" fmla="val 3871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850392" y="1828800"/>
            <a:ext cx="3099816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주요 고객층의 연령, 지역, 직업, 니즈 등을 작성하세요.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370832" y="141732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시장 현황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370832" y="1719072"/>
            <a:ext cx="3429000" cy="1417320"/>
          </a:xfrm>
          <a:prstGeom prst="roundRect">
            <a:avLst>
              <a:gd name="adj" fmla="val 3871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535424" y="1828800"/>
            <a:ext cx="3099816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시장 규모, 성장성, 주요 변화 등을 작성하세요.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8046720" y="141732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고객 문제 / 니즈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8046720" y="1719072"/>
            <a:ext cx="3456432" cy="1417320"/>
          </a:xfrm>
          <a:prstGeom prst="roundRect">
            <a:avLst>
              <a:gd name="adj" fmla="val 3871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8211312" y="1828800"/>
            <a:ext cx="3127248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고객이 겪는 불편과 구매 이유를 작성하세요.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85800" y="349300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시장 기회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5800" y="3794760"/>
            <a:ext cx="10817352" cy="1417320"/>
          </a:xfrm>
          <a:prstGeom prst="roundRect">
            <a:avLst>
              <a:gd name="adj" fmla="val 3871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850392" y="3904488"/>
            <a:ext cx="10488168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 기회가 있다고 판단하는 근거와 향후 전망을 작성하세요.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94360" y="65105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D8E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PLAN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0972800" y="6510528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COMPETITIVE ANALYSIS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" y="576072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C2B3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경쟁력 분석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0652760" y="38404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9ABA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94360" y="1143000"/>
            <a:ext cx="914400" cy="914400"/>
          </a:xfrm>
          <a:prstGeom prst="line">
            <a:avLst/>
          </a:prstGeom>
          <a:noFill/>
          <a:ln w="15240">
            <a:solidFill>
              <a:srgbClr val="BFD2E5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685800" y="1417320"/>
            <a:ext cx="1947123" cy="40386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22376" y="1435608"/>
            <a:ext cx="1873971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구분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632923" y="1417320"/>
            <a:ext cx="3028859" cy="40386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2669499" y="1435608"/>
            <a:ext cx="2955707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아이템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661782" y="1417320"/>
            <a:ext cx="2920685" cy="40386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5698358" y="1435608"/>
            <a:ext cx="2847533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경쟁사 A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8582467" y="1417320"/>
            <a:ext cx="2920685" cy="40386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8619043" y="1435608"/>
            <a:ext cx="2847533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경쟁사 B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685800" y="1821180"/>
            <a:ext cx="1947123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731520" y="1839468"/>
            <a:ext cx="1855683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제품 / 서비스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2632923" y="1821180"/>
            <a:ext cx="3028859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2678643" y="1839468"/>
            <a:ext cx="2937419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5661782" y="1821180"/>
            <a:ext cx="2920685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5707502" y="1839468"/>
            <a:ext cx="2829245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8582467" y="1821180"/>
            <a:ext cx="2920685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8628187" y="1839468"/>
            <a:ext cx="2829245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685800" y="2225040"/>
            <a:ext cx="1947123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731520" y="2243328"/>
            <a:ext cx="1855683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가격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2632923" y="2225040"/>
            <a:ext cx="3028859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2678643" y="2243328"/>
            <a:ext cx="2937419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5661782" y="2225040"/>
            <a:ext cx="2920685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5707502" y="2243328"/>
            <a:ext cx="2829245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8582467" y="2225040"/>
            <a:ext cx="2920685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9" name="Text 27"/>
          <p:cNvSpPr/>
          <p:nvPr/>
        </p:nvSpPr>
        <p:spPr>
          <a:xfrm>
            <a:off x="8628187" y="2243328"/>
            <a:ext cx="2829245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685800" y="2628900"/>
            <a:ext cx="1947123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1" name="Text 29"/>
          <p:cNvSpPr/>
          <p:nvPr/>
        </p:nvSpPr>
        <p:spPr>
          <a:xfrm>
            <a:off x="731520" y="2647188"/>
            <a:ext cx="1855683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주요 고객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2632923" y="2628900"/>
            <a:ext cx="3028859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3" name="Text 31"/>
          <p:cNvSpPr/>
          <p:nvPr/>
        </p:nvSpPr>
        <p:spPr>
          <a:xfrm>
            <a:off x="2678643" y="2647188"/>
            <a:ext cx="2937419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5661782" y="2628900"/>
            <a:ext cx="2920685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5" name="Text 33"/>
          <p:cNvSpPr/>
          <p:nvPr/>
        </p:nvSpPr>
        <p:spPr>
          <a:xfrm>
            <a:off x="5707502" y="2647188"/>
            <a:ext cx="2829245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8582467" y="2628900"/>
            <a:ext cx="2920685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7" name="Text 35"/>
          <p:cNvSpPr/>
          <p:nvPr/>
        </p:nvSpPr>
        <p:spPr>
          <a:xfrm>
            <a:off x="8628187" y="2647188"/>
            <a:ext cx="2829245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685800" y="3032760"/>
            <a:ext cx="1947123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9" name="Text 37"/>
          <p:cNvSpPr/>
          <p:nvPr/>
        </p:nvSpPr>
        <p:spPr>
          <a:xfrm>
            <a:off x="731520" y="3051048"/>
            <a:ext cx="1855683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강점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2632923" y="3032760"/>
            <a:ext cx="3028859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1" name="Text 39"/>
          <p:cNvSpPr/>
          <p:nvPr/>
        </p:nvSpPr>
        <p:spPr>
          <a:xfrm>
            <a:off x="2678643" y="3051048"/>
            <a:ext cx="2937419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5661782" y="3032760"/>
            <a:ext cx="2920685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3" name="Text 41"/>
          <p:cNvSpPr/>
          <p:nvPr/>
        </p:nvSpPr>
        <p:spPr>
          <a:xfrm>
            <a:off x="5707502" y="3051048"/>
            <a:ext cx="2829245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8582467" y="3032760"/>
            <a:ext cx="2920685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5" name="Text 43"/>
          <p:cNvSpPr/>
          <p:nvPr/>
        </p:nvSpPr>
        <p:spPr>
          <a:xfrm>
            <a:off x="8628187" y="3051048"/>
            <a:ext cx="2829245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685800" y="3436620"/>
            <a:ext cx="1947123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7" name="Text 45"/>
          <p:cNvSpPr/>
          <p:nvPr/>
        </p:nvSpPr>
        <p:spPr>
          <a:xfrm>
            <a:off x="731520" y="3454908"/>
            <a:ext cx="1855683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약점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2632923" y="3436620"/>
            <a:ext cx="3028859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9" name="Text 47"/>
          <p:cNvSpPr/>
          <p:nvPr/>
        </p:nvSpPr>
        <p:spPr>
          <a:xfrm>
            <a:off x="2678643" y="3454908"/>
            <a:ext cx="2937419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5661782" y="3436620"/>
            <a:ext cx="2920685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1" name="Text 49"/>
          <p:cNvSpPr/>
          <p:nvPr/>
        </p:nvSpPr>
        <p:spPr>
          <a:xfrm>
            <a:off x="5707502" y="3454908"/>
            <a:ext cx="2829245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8582467" y="3436620"/>
            <a:ext cx="2920685" cy="40386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3" name="Text 51"/>
          <p:cNvSpPr/>
          <p:nvPr/>
        </p:nvSpPr>
        <p:spPr>
          <a:xfrm>
            <a:off x="8628187" y="3454908"/>
            <a:ext cx="2829245" cy="3672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4" name="Text 52"/>
          <p:cNvSpPr/>
          <p:nvPr/>
        </p:nvSpPr>
        <p:spPr>
          <a:xfrm>
            <a:off x="685800" y="416052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경쟁력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685800" y="4462272"/>
            <a:ext cx="5257800" cy="1097280"/>
          </a:xfrm>
          <a:prstGeom prst="roundRect">
            <a:avLst>
              <a:gd name="adj" fmla="val 5000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56" name="Text 54"/>
          <p:cNvSpPr/>
          <p:nvPr/>
        </p:nvSpPr>
        <p:spPr>
          <a:xfrm>
            <a:off x="850392" y="4572000"/>
            <a:ext cx="4928616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가격, 품질, 기술, 편의성, 유통, 고객경험 등 우리 아이템만의 경쟁력을 정리하세요.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6217920" y="416052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차별화 전략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6217920" y="4462272"/>
            <a:ext cx="5285232" cy="1097280"/>
          </a:xfrm>
          <a:prstGeom prst="roundRect">
            <a:avLst>
              <a:gd name="adj" fmla="val 5000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59" name="Text 57"/>
          <p:cNvSpPr/>
          <p:nvPr/>
        </p:nvSpPr>
        <p:spPr>
          <a:xfrm>
            <a:off x="6382512" y="4572000"/>
            <a:ext cx="4956048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경쟁사와 차별화하기 위한 실행 전략을 작성하세요.</a:t>
            </a: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594360" y="65105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D8E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PLAN</a:t>
            </a:r>
            <a:endParaRPr lang="en-US" sz="750" dirty="0"/>
          </a:p>
        </p:txBody>
      </p:sp>
      <p:sp>
        <p:nvSpPr>
          <p:cNvPr id="61" name="Text 59"/>
          <p:cNvSpPr/>
          <p:nvPr/>
        </p:nvSpPr>
        <p:spPr>
          <a:xfrm>
            <a:off x="10972800" y="6510528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MODEL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" y="576072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C2B3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수익모델 및 운영 전략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0652760" y="38404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9ABA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94360" y="1143000"/>
            <a:ext cx="914400" cy="914400"/>
          </a:xfrm>
          <a:prstGeom prst="line">
            <a:avLst/>
          </a:prstGeom>
          <a:noFill/>
          <a:ln w="15240">
            <a:solidFill>
              <a:srgbClr val="BFD2E5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685800" y="1417320"/>
            <a:ext cx="3383280" cy="1481328"/>
          </a:xfrm>
          <a:prstGeom prst="roundRect">
            <a:avLst>
              <a:gd name="adj" fmla="val 3704"/>
            </a:avLst>
          </a:prstGeom>
          <a:solidFill>
            <a:srgbClr val="F4F8FC"/>
          </a:solidFill>
          <a:ln w="12700">
            <a:solidFill>
              <a:srgbClr val="D3E0EC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868680" y="162763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고객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누가 구매하는가?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361688" y="1417320"/>
            <a:ext cx="3383280" cy="1481328"/>
          </a:xfrm>
          <a:prstGeom prst="roundRect">
            <a:avLst>
              <a:gd name="adj" fmla="val 3704"/>
            </a:avLst>
          </a:prstGeom>
          <a:solidFill>
            <a:srgbClr val="F4F8FC"/>
          </a:solidFill>
          <a:ln w="12700">
            <a:solidFill>
              <a:srgbClr val="D3E0EC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4544568" y="162763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제공 가치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44568" y="20574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무엇을 제공하는가?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037576" y="1417320"/>
            <a:ext cx="3383280" cy="1481328"/>
          </a:xfrm>
          <a:prstGeom prst="roundRect">
            <a:avLst>
              <a:gd name="adj" fmla="val 3704"/>
            </a:avLst>
          </a:prstGeom>
          <a:solidFill>
            <a:srgbClr val="F4F8FC"/>
          </a:solidFill>
          <a:ln w="12700">
            <a:solidFill>
              <a:srgbClr val="D3E0E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8220456" y="162763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판매 채널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20456" y="20574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어디에서 판매하는가?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85800" y="3291840"/>
            <a:ext cx="3383280" cy="1481328"/>
          </a:xfrm>
          <a:prstGeom prst="roundRect">
            <a:avLst>
              <a:gd name="adj" fmla="val 3704"/>
            </a:avLst>
          </a:prstGeom>
          <a:solidFill>
            <a:srgbClr val="F4F8FC"/>
          </a:solidFill>
          <a:ln w="12700">
            <a:solidFill>
              <a:srgbClr val="D3E0EC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868680" y="350215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수익 구조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68680" y="393192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어떻게 수익을 얻는가?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361688" y="3291840"/>
            <a:ext cx="3383280" cy="1481328"/>
          </a:xfrm>
          <a:prstGeom prst="roundRect">
            <a:avLst>
              <a:gd name="adj" fmla="val 3704"/>
            </a:avLst>
          </a:prstGeom>
          <a:solidFill>
            <a:srgbClr val="F4F8FC"/>
          </a:solidFill>
          <a:ln w="12700">
            <a:solidFill>
              <a:srgbClr val="D3E0EC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4544568" y="350215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활동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44568" y="393192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무엇을 실행해야 하는가?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8037576" y="3291840"/>
            <a:ext cx="3383280" cy="1481328"/>
          </a:xfrm>
          <a:prstGeom prst="roundRect">
            <a:avLst>
              <a:gd name="adj" fmla="val 3704"/>
            </a:avLst>
          </a:prstGeom>
          <a:solidFill>
            <a:srgbClr val="F4F8FC"/>
          </a:solidFill>
          <a:ln w="12700">
            <a:solidFill>
              <a:srgbClr val="D3E0EC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8220456" y="350215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파트너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220456" y="393192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누구와 협력하는가?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94360" y="65105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D8E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PLAN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10972800" y="6510528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&amp; SALES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" y="576072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C2B3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마케팅 및 판매 계획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0652760" y="38404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9ABA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94360" y="1143000"/>
            <a:ext cx="914400" cy="914400"/>
          </a:xfrm>
          <a:prstGeom prst="line">
            <a:avLst/>
          </a:prstGeom>
          <a:noFill/>
          <a:ln w="15240">
            <a:solidFill>
              <a:srgbClr val="BFD2E5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685800" y="1417320"/>
            <a:ext cx="1838950" cy="54102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22376" y="1435608"/>
            <a:ext cx="1765798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구분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524750" y="1417320"/>
            <a:ext cx="3245206" cy="54102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2561326" y="1435608"/>
            <a:ext cx="3172054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주요 전략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769955" y="1417320"/>
            <a:ext cx="3677900" cy="54102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5806531" y="1435608"/>
            <a:ext cx="3604748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실행 방법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9447855" y="1417320"/>
            <a:ext cx="2055297" cy="541020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9484431" y="1435608"/>
            <a:ext cx="1982145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목표 / 지표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685800" y="1958340"/>
            <a:ext cx="1838950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731520" y="1976628"/>
            <a:ext cx="1747510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제품·서비스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2524750" y="1958340"/>
            <a:ext cx="3245206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2570470" y="1976628"/>
            <a:ext cx="3153766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5769955" y="1958340"/>
            <a:ext cx="3677900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5815675" y="1976628"/>
            <a:ext cx="3586460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447855" y="1958340"/>
            <a:ext cx="2055297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9493575" y="1976628"/>
            <a:ext cx="1963857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685800" y="2499360"/>
            <a:ext cx="1838950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731520" y="2517648"/>
            <a:ext cx="1747510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가격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2524750" y="2499360"/>
            <a:ext cx="3245206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2570470" y="2517648"/>
            <a:ext cx="3153766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5769955" y="2499360"/>
            <a:ext cx="3677900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5815675" y="2517648"/>
            <a:ext cx="3586460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9447855" y="2499360"/>
            <a:ext cx="2055297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9" name="Text 27"/>
          <p:cNvSpPr/>
          <p:nvPr/>
        </p:nvSpPr>
        <p:spPr>
          <a:xfrm>
            <a:off x="9493575" y="2517648"/>
            <a:ext cx="1963857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685800" y="3040380"/>
            <a:ext cx="1838950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1" name="Text 29"/>
          <p:cNvSpPr/>
          <p:nvPr/>
        </p:nvSpPr>
        <p:spPr>
          <a:xfrm>
            <a:off x="731520" y="3058668"/>
            <a:ext cx="1747510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판매채널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2524750" y="3040380"/>
            <a:ext cx="3245206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3" name="Text 31"/>
          <p:cNvSpPr/>
          <p:nvPr/>
        </p:nvSpPr>
        <p:spPr>
          <a:xfrm>
            <a:off x="2570470" y="3058668"/>
            <a:ext cx="3153766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5769955" y="3040380"/>
            <a:ext cx="3677900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5" name="Text 33"/>
          <p:cNvSpPr/>
          <p:nvPr/>
        </p:nvSpPr>
        <p:spPr>
          <a:xfrm>
            <a:off x="5815675" y="3058668"/>
            <a:ext cx="3586460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9447855" y="3040380"/>
            <a:ext cx="2055297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7" name="Text 35"/>
          <p:cNvSpPr/>
          <p:nvPr/>
        </p:nvSpPr>
        <p:spPr>
          <a:xfrm>
            <a:off x="9493575" y="3058668"/>
            <a:ext cx="1963857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685800" y="3581400"/>
            <a:ext cx="1838950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9" name="Text 37"/>
          <p:cNvSpPr/>
          <p:nvPr/>
        </p:nvSpPr>
        <p:spPr>
          <a:xfrm>
            <a:off x="731520" y="3599688"/>
            <a:ext cx="1747510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홍보·광고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2524750" y="3581400"/>
            <a:ext cx="3245206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1" name="Text 39"/>
          <p:cNvSpPr/>
          <p:nvPr/>
        </p:nvSpPr>
        <p:spPr>
          <a:xfrm>
            <a:off x="2570470" y="3599688"/>
            <a:ext cx="3153766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5769955" y="3581400"/>
            <a:ext cx="3677900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3" name="Text 41"/>
          <p:cNvSpPr/>
          <p:nvPr/>
        </p:nvSpPr>
        <p:spPr>
          <a:xfrm>
            <a:off x="5815675" y="3599688"/>
            <a:ext cx="3586460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9447855" y="3581400"/>
            <a:ext cx="2055297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5" name="Text 43"/>
          <p:cNvSpPr/>
          <p:nvPr/>
        </p:nvSpPr>
        <p:spPr>
          <a:xfrm>
            <a:off x="9493575" y="3599688"/>
            <a:ext cx="1963857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685800" y="4122420"/>
            <a:ext cx="1838950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7" name="Text 45"/>
          <p:cNvSpPr/>
          <p:nvPr/>
        </p:nvSpPr>
        <p:spPr>
          <a:xfrm>
            <a:off x="731520" y="4140708"/>
            <a:ext cx="1747510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고객관리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2524750" y="4122420"/>
            <a:ext cx="3245206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9" name="Text 47"/>
          <p:cNvSpPr/>
          <p:nvPr/>
        </p:nvSpPr>
        <p:spPr>
          <a:xfrm>
            <a:off x="2570470" y="4140708"/>
            <a:ext cx="3153766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5769955" y="4122420"/>
            <a:ext cx="3677900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1" name="Text 49"/>
          <p:cNvSpPr/>
          <p:nvPr/>
        </p:nvSpPr>
        <p:spPr>
          <a:xfrm>
            <a:off x="5815675" y="4140708"/>
            <a:ext cx="3586460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9447855" y="4122420"/>
            <a:ext cx="2055297" cy="541020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3" name="Text 51"/>
          <p:cNvSpPr/>
          <p:nvPr/>
        </p:nvSpPr>
        <p:spPr>
          <a:xfrm>
            <a:off x="9493575" y="4140708"/>
            <a:ext cx="1963857" cy="504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4" name="Text 52"/>
          <p:cNvSpPr/>
          <p:nvPr/>
        </p:nvSpPr>
        <p:spPr>
          <a:xfrm>
            <a:off x="685800" y="498348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마케팅 메시지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2331720" y="4864608"/>
            <a:ext cx="9171432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2700">
            <a:solidFill>
              <a:srgbClr val="CBD9E7"/>
            </a:solidFill>
            <a:prstDash val="solid"/>
          </a:ln>
        </p:spPr>
        <p:txBody>
          <a:bodyPr/>
          <a:p/>
        </p:txBody>
      </p:sp>
      <p:sp>
        <p:nvSpPr>
          <p:cNvPr id="56" name="Text 54"/>
          <p:cNvSpPr/>
          <p:nvPr/>
        </p:nvSpPr>
        <p:spPr>
          <a:xfrm>
            <a:off x="2441448" y="4910328"/>
            <a:ext cx="89519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고객에게 전달할 핵심 문구를 작성하세요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594360" y="65105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D8E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PLAN</a:t>
            </a:r>
            <a:endParaRPr lang="en-US" sz="750" dirty="0"/>
          </a:p>
        </p:txBody>
      </p:sp>
      <p:sp>
        <p:nvSpPr>
          <p:cNvPr id="58" name="Text 56"/>
          <p:cNvSpPr/>
          <p:nvPr/>
        </p:nvSpPr>
        <p:spPr>
          <a:xfrm>
            <a:off x="10972800" y="6510528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" y="576072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C2B3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창업 추진 일정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0652760" y="38404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9ABA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94360" y="1143000"/>
            <a:ext cx="914400" cy="914400"/>
          </a:xfrm>
          <a:prstGeom prst="line">
            <a:avLst/>
          </a:prstGeom>
          <a:noFill/>
          <a:ln w="15240">
            <a:solidFill>
              <a:srgbClr val="BFD2E5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685800" y="14630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1단계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685800" y="1828800"/>
            <a:ext cx="2468880" cy="2148840"/>
          </a:xfrm>
          <a:prstGeom prst="roundRect">
            <a:avLst>
              <a:gd name="adj" fmla="val 2553"/>
            </a:avLst>
          </a:prstGeom>
          <a:solidFill>
            <a:srgbClr val="F4F8FC"/>
          </a:solidFill>
          <a:ln w="12700">
            <a:solidFill>
              <a:srgbClr val="D3E0E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850392" y="2057400"/>
            <a:ext cx="21396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16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준비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50392" y="2606040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7A879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시장조사 / 제품기획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172968" y="2514600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AAB7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447288" y="14630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2단계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447288" y="1828800"/>
            <a:ext cx="2468880" cy="2148840"/>
          </a:xfrm>
          <a:prstGeom prst="roundRect">
            <a:avLst>
              <a:gd name="adj" fmla="val 2553"/>
            </a:avLst>
          </a:prstGeom>
          <a:solidFill>
            <a:srgbClr val="F4F8FC"/>
          </a:solidFill>
          <a:ln w="12700">
            <a:solidFill>
              <a:srgbClr val="D3E0E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3611880" y="2057400"/>
            <a:ext cx="21396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16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개발·구축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611880" y="2606040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7A879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제품·서비스 개발 / 운영체계 구축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934456" y="2514600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AAB7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208776" y="14630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3단계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208776" y="1828800"/>
            <a:ext cx="2468880" cy="2148840"/>
          </a:xfrm>
          <a:prstGeom prst="roundRect">
            <a:avLst>
              <a:gd name="adj" fmla="val 2553"/>
            </a:avLst>
          </a:prstGeom>
          <a:solidFill>
            <a:srgbClr val="F4F8FC"/>
          </a:solidFill>
          <a:ln w="12700">
            <a:solidFill>
              <a:srgbClr val="D3E0EC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6373368" y="2057400"/>
            <a:ext cx="21396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16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출시·판매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373368" y="2606040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7A879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출시 / 판매채널 운영 / 홍보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695944" y="2514600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AAB7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970264" y="14630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4단계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8970264" y="1828800"/>
            <a:ext cx="2468880" cy="2148840"/>
          </a:xfrm>
          <a:prstGeom prst="roundRect">
            <a:avLst>
              <a:gd name="adj" fmla="val 2553"/>
            </a:avLst>
          </a:prstGeom>
          <a:solidFill>
            <a:srgbClr val="F4F8FC"/>
          </a:solidFill>
          <a:ln w="12700">
            <a:solidFill>
              <a:srgbClr val="D3E0EC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9134856" y="2057400"/>
            <a:ext cx="21396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16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확장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134856" y="2606040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7A879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고객 확대 / 제품 개선 / 사업 확장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85800" y="438912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세부 일정 / 주요 마일스톤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85800" y="4681728"/>
            <a:ext cx="10817352" cy="868680"/>
          </a:xfrm>
          <a:prstGeom prst="roundRect">
            <a:avLst>
              <a:gd name="adj" fmla="val 6316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850392" y="4791456"/>
            <a:ext cx="10488168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월별 또는 분기별 핵심 일정과 완료 목표를 작성하세요.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94360" y="65105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D8E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PLAN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10972800" y="6510528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97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FUNDING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" y="576072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C2B3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창업 자금 계획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0652760" y="38404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9ABA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94360" y="1143000"/>
            <a:ext cx="914400" cy="914400"/>
          </a:xfrm>
          <a:prstGeom prst="line">
            <a:avLst/>
          </a:prstGeom>
          <a:noFill/>
          <a:ln w="15240">
            <a:solidFill>
              <a:srgbClr val="BFD2E5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685800" y="1417320"/>
            <a:ext cx="1303020" cy="444137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22376" y="1435608"/>
            <a:ext cx="1229868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구분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988820" y="1417320"/>
            <a:ext cx="2345436" cy="444137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2025396" y="1435608"/>
            <a:ext cx="2272284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세부내용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334256" y="1417320"/>
            <a:ext cx="1563624" cy="444137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370832" y="1435608"/>
            <a:ext cx="1490472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예상금액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85800" y="1861457"/>
            <a:ext cx="1303020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731520" y="1879745"/>
            <a:ext cx="1211580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시설 / 장비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1988820" y="1861457"/>
            <a:ext cx="2345436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2034540" y="1879745"/>
            <a:ext cx="2253996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334256" y="1861457"/>
            <a:ext cx="1563624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4379976" y="1879745"/>
            <a:ext cx="1472184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685800" y="2305594"/>
            <a:ext cx="1303020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731520" y="2323882"/>
            <a:ext cx="1211580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제품 개발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1988820" y="2305594"/>
            <a:ext cx="2345436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2034540" y="2323882"/>
            <a:ext cx="2253996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4334256" y="2305594"/>
            <a:ext cx="1563624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4379976" y="2323882"/>
            <a:ext cx="1472184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685800" y="2749731"/>
            <a:ext cx="1303020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731520" y="2768019"/>
            <a:ext cx="1211580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인건비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1988820" y="2749731"/>
            <a:ext cx="2345436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2034540" y="2768019"/>
            <a:ext cx="2253996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334256" y="2749731"/>
            <a:ext cx="1563624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29" name="Text 27"/>
          <p:cNvSpPr/>
          <p:nvPr/>
        </p:nvSpPr>
        <p:spPr>
          <a:xfrm>
            <a:off x="4379976" y="2768019"/>
            <a:ext cx="1472184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685800" y="3193869"/>
            <a:ext cx="1303020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1" name="Text 29"/>
          <p:cNvSpPr/>
          <p:nvPr/>
        </p:nvSpPr>
        <p:spPr>
          <a:xfrm>
            <a:off x="731520" y="3212157"/>
            <a:ext cx="1211580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마케팅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1988820" y="3193869"/>
            <a:ext cx="2345436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3" name="Text 31"/>
          <p:cNvSpPr/>
          <p:nvPr/>
        </p:nvSpPr>
        <p:spPr>
          <a:xfrm>
            <a:off x="2034540" y="3212157"/>
            <a:ext cx="2253996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4334256" y="3193869"/>
            <a:ext cx="1563624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5" name="Text 33"/>
          <p:cNvSpPr/>
          <p:nvPr/>
        </p:nvSpPr>
        <p:spPr>
          <a:xfrm>
            <a:off x="4379976" y="3212157"/>
            <a:ext cx="1472184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685800" y="3638006"/>
            <a:ext cx="1303020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7" name="Text 35"/>
          <p:cNvSpPr/>
          <p:nvPr/>
        </p:nvSpPr>
        <p:spPr>
          <a:xfrm>
            <a:off x="731520" y="3656294"/>
            <a:ext cx="1211580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운영비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1988820" y="3638006"/>
            <a:ext cx="2345436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39" name="Text 37"/>
          <p:cNvSpPr/>
          <p:nvPr/>
        </p:nvSpPr>
        <p:spPr>
          <a:xfrm>
            <a:off x="2034540" y="3656294"/>
            <a:ext cx="2253996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334256" y="3638006"/>
            <a:ext cx="1563624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1" name="Text 39"/>
          <p:cNvSpPr/>
          <p:nvPr/>
        </p:nvSpPr>
        <p:spPr>
          <a:xfrm>
            <a:off x="4379976" y="3656294"/>
            <a:ext cx="1472184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685800" y="4082143"/>
            <a:ext cx="1303020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3" name="Text 41"/>
          <p:cNvSpPr/>
          <p:nvPr/>
        </p:nvSpPr>
        <p:spPr>
          <a:xfrm>
            <a:off x="731520" y="4100431"/>
            <a:ext cx="1211580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기타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1988820" y="4082143"/>
            <a:ext cx="2345436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5" name="Text 43"/>
          <p:cNvSpPr/>
          <p:nvPr/>
        </p:nvSpPr>
        <p:spPr>
          <a:xfrm>
            <a:off x="2034540" y="4100431"/>
            <a:ext cx="2253996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334256" y="4082143"/>
            <a:ext cx="1563624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47" name="Text 45"/>
          <p:cNvSpPr/>
          <p:nvPr/>
        </p:nvSpPr>
        <p:spPr>
          <a:xfrm>
            <a:off x="4379976" y="4100431"/>
            <a:ext cx="1472184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6217920" y="1417320"/>
            <a:ext cx="2008388" cy="444137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49" name="Text 47"/>
          <p:cNvSpPr/>
          <p:nvPr/>
        </p:nvSpPr>
        <p:spPr>
          <a:xfrm>
            <a:off x="6254496" y="1435608"/>
            <a:ext cx="1935236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자금 조달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8226308" y="1417320"/>
            <a:ext cx="1479865" cy="444137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51" name="Text 49"/>
          <p:cNvSpPr/>
          <p:nvPr/>
        </p:nvSpPr>
        <p:spPr>
          <a:xfrm>
            <a:off x="8262884" y="1435608"/>
            <a:ext cx="1406713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금액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9706173" y="1417320"/>
            <a:ext cx="1796979" cy="444137"/>
          </a:xfrm>
          <a:prstGeom prst="rect">
            <a:avLst/>
          </a:prstGeom>
          <a:solidFill>
            <a:srgbClr val="315F8C"/>
          </a:solidFill>
          <a:ln w="10160">
            <a:solidFill>
              <a:srgbClr val="315F8C"/>
            </a:solidFill>
            <a:prstDash val="solid"/>
          </a:ln>
        </p:spPr>
        <p:txBody>
          <a:bodyPr/>
          <a:p/>
        </p:txBody>
      </p:sp>
      <p:sp>
        <p:nvSpPr>
          <p:cNvPr id="53" name="Text 51"/>
          <p:cNvSpPr/>
          <p:nvPr/>
        </p:nvSpPr>
        <p:spPr>
          <a:xfrm>
            <a:off x="9742749" y="1435608"/>
            <a:ext cx="1723827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비고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6217920" y="1861457"/>
            <a:ext cx="2008388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5" name="Text 53"/>
          <p:cNvSpPr/>
          <p:nvPr/>
        </p:nvSpPr>
        <p:spPr>
          <a:xfrm>
            <a:off x="6263640" y="1879745"/>
            <a:ext cx="1916948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자기자금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8226308" y="1861457"/>
            <a:ext cx="1479865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7" name="Text 55"/>
          <p:cNvSpPr/>
          <p:nvPr/>
        </p:nvSpPr>
        <p:spPr>
          <a:xfrm>
            <a:off x="8272028" y="1879745"/>
            <a:ext cx="1388425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9706173" y="1861457"/>
            <a:ext cx="1796979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59" name="Text 57"/>
          <p:cNvSpPr/>
          <p:nvPr/>
        </p:nvSpPr>
        <p:spPr>
          <a:xfrm>
            <a:off x="9751893" y="1879745"/>
            <a:ext cx="1705539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6217920" y="2305594"/>
            <a:ext cx="2008388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61" name="Text 59"/>
          <p:cNvSpPr/>
          <p:nvPr/>
        </p:nvSpPr>
        <p:spPr>
          <a:xfrm>
            <a:off x="6263640" y="2323882"/>
            <a:ext cx="1916948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대출</a:t>
            </a:r>
            <a:endParaRPr lang="en-US" sz="850" dirty="0"/>
          </a:p>
        </p:txBody>
      </p:sp>
      <p:sp>
        <p:nvSpPr>
          <p:cNvPr id="62" name="Shape 60"/>
          <p:cNvSpPr/>
          <p:nvPr/>
        </p:nvSpPr>
        <p:spPr>
          <a:xfrm>
            <a:off x="8226308" y="2305594"/>
            <a:ext cx="1479865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63" name="Text 61"/>
          <p:cNvSpPr/>
          <p:nvPr/>
        </p:nvSpPr>
        <p:spPr>
          <a:xfrm>
            <a:off x="8272028" y="2323882"/>
            <a:ext cx="1388425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64" name="Shape 62"/>
          <p:cNvSpPr/>
          <p:nvPr/>
        </p:nvSpPr>
        <p:spPr>
          <a:xfrm>
            <a:off x="9706173" y="2305594"/>
            <a:ext cx="1796979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65" name="Text 63"/>
          <p:cNvSpPr/>
          <p:nvPr/>
        </p:nvSpPr>
        <p:spPr>
          <a:xfrm>
            <a:off x="9751893" y="2323882"/>
            <a:ext cx="1705539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6217920" y="2749731"/>
            <a:ext cx="2008388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67" name="Text 65"/>
          <p:cNvSpPr/>
          <p:nvPr/>
        </p:nvSpPr>
        <p:spPr>
          <a:xfrm>
            <a:off x="6263640" y="2768019"/>
            <a:ext cx="1916948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투자금</a:t>
            </a:r>
            <a:endParaRPr lang="en-US" sz="850" dirty="0"/>
          </a:p>
        </p:txBody>
      </p:sp>
      <p:sp>
        <p:nvSpPr>
          <p:cNvPr id="68" name="Shape 66"/>
          <p:cNvSpPr/>
          <p:nvPr/>
        </p:nvSpPr>
        <p:spPr>
          <a:xfrm>
            <a:off x="8226308" y="2749731"/>
            <a:ext cx="1479865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69" name="Text 67"/>
          <p:cNvSpPr/>
          <p:nvPr/>
        </p:nvSpPr>
        <p:spPr>
          <a:xfrm>
            <a:off x="8272028" y="2768019"/>
            <a:ext cx="1388425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70" name="Shape 68"/>
          <p:cNvSpPr/>
          <p:nvPr/>
        </p:nvSpPr>
        <p:spPr>
          <a:xfrm>
            <a:off x="9706173" y="2749731"/>
            <a:ext cx="1796979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71" name="Text 69"/>
          <p:cNvSpPr/>
          <p:nvPr/>
        </p:nvSpPr>
        <p:spPr>
          <a:xfrm>
            <a:off x="9751893" y="2768019"/>
            <a:ext cx="1705539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72" name="Shape 70"/>
          <p:cNvSpPr/>
          <p:nvPr/>
        </p:nvSpPr>
        <p:spPr>
          <a:xfrm>
            <a:off x="6217920" y="3193869"/>
            <a:ext cx="2008388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73" name="Text 71"/>
          <p:cNvSpPr/>
          <p:nvPr/>
        </p:nvSpPr>
        <p:spPr>
          <a:xfrm>
            <a:off x="6263640" y="3212157"/>
            <a:ext cx="1916948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지원금</a:t>
            </a:r>
            <a:endParaRPr lang="en-US" sz="850" dirty="0"/>
          </a:p>
        </p:txBody>
      </p:sp>
      <p:sp>
        <p:nvSpPr>
          <p:cNvPr id="74" name="Shape 72"/>
          <p:cNvSpPr/>
          <p:nvPr/>
        </p:nvSpPr>
        <p:spPr>
          <a:xfrm>
            <a:off x="8226308" y="3193869"/>
            <a:ext cx="1479865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75" name="Text 73"/>
          <p:cNvSpPr/>
          <p:nvPr/>
        </p:nvSpPr>
        <p:spPr>
          <a:xfrm>
            <a:off x="8272028" y="3212157"/>
            <a:ext cx="1388425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76" name="Shape 74"/>
          <p:cNvSpPr/>
          <p:nvPr/>
        </p:nvSpPr>
        <p:spPr>
          <a:xfrm>
            <a:off x="9706173" y="3193869"/>
            <a:ext cx="1796979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77" name="Text 75"/>
          <p:cNvSpPr/>
          <p:nvPr/>
        </p:nvSpPr>
        <p:spPr>
          <a:xfrm>
            <a:off x="9751893" y="3212157"/>
            <a:ext cx="1705539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78" name="Shape 76"/>
          <p:cNvSpPr/>
          <p:nvPr/>
        </p:nvSpPr>
        <p:spPr>
          <a:xfrm>
            <a:off x="6217920" y="3638006"/>
            <a:ext cx="2008388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79" name="Text 77"/>
          <p:cNvSpPr/>
          <p:nvPr/>
        </p:nvSpPr>
        <p:spPr>
          <a:xfrm>
            <a:off x="6263640" y="3656294"/>
            <a:ext cx="1916948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기타</a:t>
            </a:r>
            <a:endParaRPr lang="en-US" sz="850" dirty="0"/>
          </a:p>
        </p:txBody>
      </p:sp>
      <p:sp>
        <p:nvSpPr>
          <p:cNvPr id="80" name="Shape 78"/>
          <p:cNvSpPr/>
          <p:nvPr/>
        </p:nvSpPr>
        <p:spPr>
          <a:xfrm>
            <a:off x="8226308" y="3638006"/>
            <a:ext cx="1479865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81" name="Text 79"/>
          <p:cNvSpPr/>
          <p:nvPr/>
        </p:nvSpPr>
        <p:spPr>
          <a:xfrm>
            <a:off x="8272028" y="3656294"/>
            <a:ext cx="1388425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82" name="Shape 80"/>
          <p:cNvSpPr/>
          <p:nvPr/>
        </p:nvSpPr>
        <p:spPr>
          <a:xfrm>
            <a:off x="9706173" y="3638006"/>
            <a:ext cx="1796979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83" name="Text 81"/>
          <p:cNvSpPr/>
          <p:nvPr/>
        </p:nvSpPr>
        <p:spPr>
          <a:xfrm>
            <a:off x="9751893" y="3656294"/>
            <a:ext cx="1705539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84" name="Shape 82"/>
          <p:cNvSpPr/>
          <p:nvPr/>
        </p:nvSpPr>
        <p:spPr>
          <a:xfrm>
            <a:off x="6217920" y="4082143"/>
            <a:ext cx="2008388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85" name="Text 83"/>
          <p:cNvSpPr/>
          <p:nvPr/>
        </p:nvSpPr>
        <p:spPr>
          <a:xfrm>
            <a:off x="6263640" y="4100431"/>
            <a:ext cx="1916948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77777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합계</a:t>
            </a:r>
            <a:endParaRPr lang="en-US" sz="850" dirty="0"/>
          </a:p>
        </p:txBody>
      </p:sp>
      <p:sp>
        <p:nvSpPr>
          <p:cNvPr id="86" name="Shape 84"/>
          <p:cNvSpPr/>
          <p:nvPr/>
        </p:nvSpPr>
        <p:spPr>
          <a:xfrm>
            <a:off x="8226308" y="4082143"/>
            <a:ext cx="1479865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87" name="Text 85"/>
          <p:cNvSpPr/>
          <p:nvPr/>
        </p:nvSpPr>
        <p:spPr>
          <a:xfrm>
            <a:off x="8272028" y="4100431"/>
            <a:ext cx="1388425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88" name="Shape 86"/>
          <p:cNvSpPr/>
          <p:nvPr/>
        </p:nvSpPr>
        <p:spPr>
          <a:xfrm>
            <a:off x="9706173" y="4082143"/>
            <a:ext cx="1796979" cy="444137"/>
          </a:xfrm>
          <a:prstGeom prst="rect">
            <a:avLst/>
          </a:prstGeom>
          <a:solidFill>
            <a:srgbClr val="FFFFFF"/>
          </a:solidFill>
          <a:ln w="8890">
            <a:solidFill>
              <a:srgbClr val="CBD7E2"/>
            </a:solidFill>
            <a:prstDash val="solid"/>
          </a:ln>
        </p:spPr>
        <p:txBody>
          <a:bodyPr/>
          <a:p/>
        </p:txBody>
      </p:sp>
      <p:sp>
        <p:nvSpPr>
          <p:cNvPr id="89" name="Text 87"/>
          <p:cNvSpPr/>
          <p:nvPr/>
        </p:nvSpPr>
        <p:spPr>
          <a:xfrm>
            <a:off x="9751893" y="4100431"/>
            <a:ext cx="1705539" cy="40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endParaRPr lang="en-US" sz="850" dirty="0"/>
          </a:p>
        </p:txBody>
      </p:sp>
      <p:sp>
        <p:nvSpPr>
          <p:cNvPr id="90" name="Text 88"/>
          <p:cNvSpPr/>
          <p:nvPr/>
        </p:nvSpPr>
        <p:spPr>
          <a:xfrm>
            <a:off x="685800" y="484632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15F8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자금 운용 계획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685800" y="5138928"/>
            <a:ext cx="10817352" cy="640080"/>
          </a:xfrm>
          <a:prstGeom prst="roundRect">
            <a:avLst>
              <a:gd name="adj" fmla="val 8571"/>
            </a:avLst>
          </a:prstGeom>
          <a:solidFill>
            <a:srgbClr val="F3F7FB"/>
          </a:solidFill>
          <a:ln w="12700">
            <a:solidFill>
              <a:srgbClr val="D4E0EC"/>
            </a:solidFill>
            <a:prstDash val="solid"/>
          </a:ln>
        </p:spPr>
        <p:txBody>
          <a:bodyPr/>
          <a:p/>
        </p:txBody>
      </p:sp>
      <p:sp>
        <p:nvSpPr>
          <p:cNvPr id="92" name="Text 90"/>
          <p:cNvSpPr/>
          <p:nvPr/>
        </p:nvSpPr>
        <p:spPr>
          <a:xfrm>
            <a:off x="850392" y="5248656"/>
            <a:ext cx="104881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8A929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자금의 주요 사용 목적과 우선순위를 작성하세요.</a:t>
            </a:r>
            <a:endParaRPr lang="en-US" sz="1000" dirty="0"/>
          </a:p>
        </p:txBody>
      </p:sp>
      <p:sp>
        <p:nvSpPr>
          <p:cNvPr id="93" name="Text 91"/>
          <p:cNvSpPr/>
          <p:nvPr/>
        </p:nvSpPr>
        <p:spPr>
          <a:xfrm>
            <a:off x="594360" y="65105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D8E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PLAN</a:t>
            </a:r>
            <a:endParaRPr lang="en-US" sz="750" dirty="0"/>
          </a:p>
        </p:txBody>
      </p:sp>
      <p:sp>
        <p:nvSpPr>
          <p:cNvPr id="94" name="Text 92"/>
          <p:cNvSpPr/>
          <p:nvPr/>
        </p:nvSpPr>
        <p:spPr>
          <a:xfrm>
            <a:off x="10972800" y="6510528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algun Gothi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algun Gothi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문서박스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창업계획서</dc:title>
  <dc:subject>범용 사업계획서 서식</dc:subject>
  <dc:creator/>
  <cp:lastModifiedBy/>
  <cp:revision>1</cp:revision>
  <dcterms:created xsi:type="dcterms:W3CDTF">2026-09-02T12:46:43Z</dcterms:created>
  <dcterms:modified xsi:type="dcterms:W3CDTF">2026-09-02T12:46:43Z</dcterms:modified>
</cp:coreProperties>
</file>