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D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94360" y="594360"/>
            <a:ext cx="109728" cy="5349240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60120" y="713232"/>
            <a:ext cx="36576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BC9352"/>
                </a:solidFill>
                <a:latin typeface="Arial"/>
              </a:rPr>
              <a:t>BUSINESS PROPOSAL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6858000" cy="9601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Malgun Gothic"/>
              </a:rPr>
              <a:t>사업제안서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7552" y="2468880"/>
            <a:ext cx="64008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400" b="0">
                <a:solidFill>
                  <a:srgbClr val="D5D9DD"/>
                </a:solidFill>
                <a:latin typeface="Malgun Gothic"/>
              </a:rPr>
              <a:t>핵심 제안과 실행 계획을 설득력 있게 정리하는
프레젠테이션 서식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732520" y="685800"/>
            <a:ext cx="2560320" cy="4434840"/>
          </a:xfrm>
          <a:prstGeom prst="roundRect">
            <a:avLst/>
          </a:prstGeom>
          <a:solidFill>
            <a:srgbClr val="FA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052560" y="1078992"/>
            <a:ext cx="182880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BC9352"/>
                </a:solidFill>
                <a:latin typeface="Arial"/>
              </a:rPr>
              <a:t>PROPOSAL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52560" y="1828800"/>
            <a:ext cx="1828800" cy="10972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4800" b="1">
                <a:solidFill>
                  <a:srgbClr val="111D30"/>
                </a:solidFill>
                <a:latin typeface="Arial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52560" y="3886200"/>
            <a:ext cx="1828800" cy="5486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600" b="1">
                <a:solidFill>
                  <a:srgbClr val="111D30"/>
                </a:solidFill>
                <a:latin typeface="Arial"/>
              </a:rPr>
              <a:t>PROJECT
NOTE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87552" y="5897880"/>
            <a:ext cx="68580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D2D6DA"/>
                </a:solidFill>
                <a:latin typeface="Malgun Gothic"/>
              </a:rPr>
              <a:t>제안사 ____________________     제안일 20____.____.____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10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92608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111D30"/>
                </a:solidFill>
                <a:latin typeface="Arial"/>
              </a:rPr>
              <a:t>IMPACT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713232"/>
            <a:ext cx="10972800" cy="16459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932688"/>
            <a:ext cx="10515600" cy="5669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11D30"/>
                </a:solidFill>
                <a:latin typeface="Malgun Gothic"/>
              </a:rPr>
              <a:t>기대 효과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536192"/>
            <a:ext cx="105156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0">
                <a:solidFill>
                  <a:srgbClr val="747677"/>
                </a:solidFill>
                <a:latin typeface="Malgun Gothic"/>
              </a:rPr>
              <a:t>제안 실행 후 예상되는 변화를 핵심 지표 중심으로 정리합니다.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331720"/>
            <a:ext cx="3291840" cy="256032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633472"/>
            <a:ext cx="4572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127248"/>
            <a:ext cx="2743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11D30"/>
                </a:solidFill>
                <a:latin typeface="Malgun Gothic"/>
              </a:rPr>
              <a:t>효율 향상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794760"/>
            <a:ext cx="27432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747677"/>
                </a:solidFill>
                <a:latin typeface="Malgun Gothic"/>
              </a:rPr>
              <a:t>목표 수치 / 기대 변화
____________________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0" y="2331720"/>
            <a:ext cx="3291840" cy="256032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17720" y="2633472"/>
            <a:ext cx="4572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17720" y="3127248"/>
            <a:ext cx="2743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11D30"/>
                </a:solidFill>
                <a:latin typeface="Malgun Gothic"/>
              </a:rPr>
              <a:t>비용 절감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7720" y="3794760"/>
            <a:ext cx="27432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747677"/>
                </a:solidFill>
                <a:latin typeface="Malgun Gothic"/>
              </a:rPr>
              <a:t>목표 수치 / 기대 변화
____________________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92440" y="2331720"/>
            <a:ext cx="3291840" cy="256032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40" y="2633472"/>
            <a:ext cx="4572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21040" y="3127248"/>
            <a:ext cx="2743200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500" b="1">
                <a:solidFill>
                  <a:srgbClr val="111D30"/>
                </a:solidFill>
                <a:latin typeface="Malgun Gothic"/>
              </a:rPr>
              <a:t>성과 확대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1040" y="3794760"/>
            <a:ext cx="2743200" cy="5943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747677"/>
                </a:solidFill>
                <a:latin typeface="Malgun Gothic"/>
              </a:rPr>
              <a:t>목표 수치 / 기대 변화
____________________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5230368"/>
            <a:ext cx="10698480" cy="457200"/>
          </a:xfrm>
          <a:prstGeom prst="roundRect">
            <a:avLst/>
          </a:prstGeom>
          <a:solidFill>
            <a:srgbClr val="EFEBE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96112" y="5230368"/>
            <a:ext cx="102412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1">
                <a:solidFill>
                  <a:srgbClr val="111D30"/>
                </a:solidFill>
                <a:latin typeface="Malgun Gothic"/>
              </a:rPr>
              <a:t>핵심 KPI  ______________________________________________________________________________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92608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111D30"/>
                </a:solidFill>
                <a:latin typeface="Arial"/>
              </a:rPr>
              <a:t>WHY US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713232"/>
            <a:ext cx="10972800" cy="16459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932688"/>
            <a:ext cx="10515600" cy="5669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11D30"/>
                </a:solidFill>
                <a:latin typeface="Malgun Gothic"/>
              </a:rPr>
              <a:t>제안사 경쟁력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536192"/>
            <a:ext cx="105156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0">
                <a:solidFill>
                  <a:srgbClr val="747677"/>
                </a:solidFill>
                <a:latin typeface="Malgun Gothic"/>
              </a:rPr>
              <a:t>수행 경험과 차별성을 네 가지 키워드로 정리합니다.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423160"/>
            <a:ext cx="2395728" cy="2468880"/>
          </a:xfrm>
          <a:prstGeom prst="roundRect">
            <a:avLst/>
          </a:prstGeom>
          <a:solidFill>
            <a:srgbClr val="111D30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50392" y="2724912"/>
            <a:ext cx="2057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00" b="1">
                <a:solidFill>
                  <a:srgbClr val="BC9352"/>
                </a:solidFill>
                <a:latin typeface="Arial"/>
              </a:rPr>
              <a:t>EXPERTISE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" y="3246120"/>
            <a:ext cx="20574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전문성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0392" y="3931920"/>
            <a:ext cx="20574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0">
                <a:solidFill>
                  <a:srgbClr val="DCDFE2"/>
                </a:solidFill>
                <a:latin typeface="Malgun Gothic"/>
              </a:rPr>
              <a:t>________________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7288" y="2423160"/>
            <a:ext cx="2395728" cy="246888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11880" y="2724912"/>
            <a:ext cx="2057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00" b="1">
                <a:solidFill>
                  <a:srgbClr val="BC9352"/>
                </a:solidFill>
                <a:latin typeface="Arial"/>
              </a:rPr>
              <a:t>EXPERIENCE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11880" y="3246120"/>
            <a:ext cx="20574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400" b="1">
                <a:solidFill>
                  <a:srgbClr val="111D30"/>
                </a:solidFill>
                <a:latin typeface="Malgun Gothic"/>
              </a:rPr>
              <a:t>경험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11880" y="3931920"/>
            <a:ext cx="20574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0">
                <a:solidFill>
                  <a:srgbClr val="747677"/>
                </a:solidFill>
                <a:latin typeface="Malgun Gothic"/>
              </a:rPr>
              <a:t>________________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08776" y="2423160"/>
            <a:ext cx="2395728" cy="246888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73368" y="2724912"/>
            <a:ext cx="2057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00" b="1">
                <a:solidFill>
                  <a:srgbClr val="BC9352"/>
                </a:solidFill>
                <a:latin typeface="Arial"/>
              </a:rPr>
              <a:t>SPEED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73368" y="3246120"/>
            <a:ext cx="20574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400" b="1">
                <a:solidFill>
                  <a:srgbClr val="111D30"/>
                </a:solidFill>
                <a:latin typeface="Malgun Gothic"/>
              </a:rPr>
              <a:t>실행력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73368" y="3931920"/>
            <a:ext cx="20574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0">
                <a:solidFill>
                  <a:srgbClr val="747677"/>
                </a:solidFill>
                <a:latin typeface="Malgun Gothic"/>
              </a:rPr>
              <a:t>________________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970264" y="2423160"/>
            <a:ext cx="2395728" cy="246888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34856" y="2724912"/>
            <a:ext cx="2057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00" b="1">
                <a:solidFill>
                  <a:srgbClr val="BC9352"/>
                </a:solidFill>
                <a:latin typeface="Arial"/>
              </a:rPr>
              <a:t>SUPPORT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34856" y="3246120"/>
            <a:ext cx="20574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400" b="1">
                <a:solidFill>
                  <a:srgbClr val="111D30"/>
                </a:solidFill>
                <a:latin typeface="Malgun Gothic"/>
              </a:rPr>
              <a:t>지원체계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134856" y="3931920"/>
            <a:ext cx="205740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0">
                <a:solidFill>
                  <a:srgbClr val="747677"/>
                </a:solidFill>
                <a:latin typeface="Malgun Gothic"/>
              </a:rPr>
              <a:t>________________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D3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566928"/>
            <a:ext cx="27432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Arial"/>
              </a:rPr>
              <a:t>NEXT STEP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188720"/>
            <a:ext cx="640080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900" b="1">
                <a:solidFill>
                  <a:srgbClr val="FFFFFF"/>
                </a:solidFill>
                <a:latin typeface="Malgun Gothic"/>
              </a:rPr>
              <a:t>제안 검토를 기다립니다.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993392"/>
            <a:ext cx="658368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00" b="0">
                <a:solidFill>
                  <a:srgbClr val="D6DADE"/>
                </a:solidFill>
                <a:latin typeface="Malgun Gothic"/>
              </a:rPr>
              <a:t>협의가 필요한 내용과 다음 단계를 입력하세요.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2788920"/>
            <a:ext cx="6675120" cy="1965960"/>
          </a:xfrm>
          <a:prstGeom prst="roundRect">
            <a:avLst/>
          </a:prstGeom>
          <a:solidFill>
            <a:srgbClr val="1B2A40"/>
          </a:solidFill>
          <a:ln>
            <a:solidFill>
              <a:srgbClr val="BC93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3108960"/>
            <a:ext cx="612648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Arial"/>
              </a:rPr>
              <a:t>NEXT ACTION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3675887"/>
            <a:ext cx="5989320" cy="6858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Malgun Gothic"/>
              </a:rPr>
              <a:t>01  ______________________________
02  ______________________________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229600" y="1188720"/>
            <a:ext cx="3246120" cy="3566160"/>
          </a:xfrm>
          <a:prstGeom prst="roundRect">
            <a:avLst/>
          </a:prstGeom>
          <a:solidFill>
            <a:srgbClr val="FAF7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549640" y="1600200"/>
            <a:ext cx="260604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BC9352"/>
                </a:solidFill>
                <a:latin typeface="Arial"/>
              </a:rPr>
              <a:t>CONTACT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49640" y="2240280"/>
            <a:ext cx="2606040" cy="1508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50" b="1">
                <a:solidFill>
                  <a:srgbClr val="111D30"/>
                </a:solidFill>
                <a:latin typeface="Malgun Gothic"/>
              </a:rPr>
              <a:t>회사 / 기관
________________
담당자
________________
연락처
________________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92608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111D30"/>
                </a:solidFill>
                <a:latin typeface="Arial"/>
              </a:rPr>
              <a:t>EXECUTIVE SUMMARY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713232"/>
            <a:ext cx="10972800" cy="16459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932688"/>
            <a:ext cx="10515600" cy="5669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11D30"/>
                </a:solidFill>
                <a:latin typeface="Malgun Gothic"/>
              </a:rPr>
              <a:t>한눈에 보는 제안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536192"/>
            <a:ext cx="105156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0">
                <a:solidFill>
                  <a:srgbClr val="747677"/>
                </a:solidFill>
                <a:latin typeface="Malgun Gothic"/>
              </a:rPr>
              <a:t>의사결정자가 가장 먼저 확인할 핵심 내용만 압축합니다.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240280"/>
            <a:ext cx="3383280" cy="237744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240487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BC9352"/>
                </a:solidFill>
                <a:latin typeface="Malgun Gothic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7" y="2660904"/>
            <a:ext cx="2980944" cy="31089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50" b="1">
                <a:solidFill>
                  <a:srgbClr val="111D30"/>
                </a:solidFill>
                <a:latin typeface="Malgun Gothic"/>
              </a:rPr>
              <a:t>WHY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7" y="3081528"/>
            <a:ext cx="2980944" cy="138988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747677"/>
                </a:solidFill>
                <a:latin typeface="Malgun Gothic"/>
              </a:rPr>
              <a:t>왜 필요한가?
현황 / 문제
________________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07408" y="2240280"/>
            <a:ext cx="3383280" cy="237744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08576" y="240487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BC9352"/>
                </a:solidFill>
                <a:latin typeface="Malgun Gothic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08576" y="2660904"/>
            <a:ext cx="2980944" cy="31089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50" b="1">
                <a:solidFill>
                  <a:srgbClr val="111D30"/>
                </a:solidFill>
                <a:latin typeface="Malgun Gothic"/>
              </a:rPr>
              <a:t>WHAT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08576" y="3081528"/>
            <a:ext cx="2980944" cy="138988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747677"/>
                </a:solidFill>
                <a:latin typeface="Malgun Gothic"/>
              </a:rPr>
              <a:t>무엇을 제안하는가?
핵심 솔루션
________________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74736" y="2240280"/>
            <a:ext cx="3383280" cy="237744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75904" y="2404872"/>
            <a:ext cx="411480" cy="2286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00" b="1">
                <a:solidFill>
                  <a:srgbClr val="BC9352"/>
                </a:solidFill>
                <a:latin typeface="Malgun Gothic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5904" y="2660904"/>
            <a:ext cx="2980944" cy="31089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50" b="1">
                <a:solidFill>
                  <a:srgbClr val="111D30"/>
                </a:solidFill>
                <a:latin typeface="Malgun Gothic"/>
              </a:rPr>
              <a:t>VALUE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75904" y="3081528"/>
            <a:ext cx="2980944" cy="138988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747677"/>
                </a:solidFill>
                <a:latin typeface="Malgun Gothic"/>
              </a:rPr>
              <a:t>어떤 효과가 있는가?
기대 성과
________________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010912"/>
            <a:ext cx="10917936" cy="594360"/>
          </a:xfrm>
          <a:prstGeom prst="roundRect">
            <a:avLst/>
          </a:prstGeom>
          <a:solidFill>
            <a:srgbClr val="111D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8680" y="5138928"/>
            <a:ext cx="10469880" cy="31089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Malgun Gothic"/>
              </a:rPr>
              <a:t>ONE-LINE PROPOSAL   _________________________________________________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92608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111D30"/>
                </a:solidFill>
                <a:latin typeface="Arial"/>
              </a:rPr>
              <a:t>INSIGHT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713232"/>
            <a:ext cx="10972800" cy="16459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932688"/>
            <a:ext cx="10515600" cy="5669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11D30"/>
                </a:solidFill>
                <a:latin typeface="Malgun Gothic"/>
              </a:rPr>
              <a:t>현황과 핵심 과제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536192"/>
            <a:ext cx="105156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0">
                <a:solidFill>
                  <a:srgbClr val="747677"/>
                </a:solidFill>
                <a:latin typeface="Malgun Gothic"/>
              </a:rPr>
              <a:t>현재 상태와 목표 상태 사이의 차이를 명확하게 보여줍니다.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286000"/>
            <a:ext cx="4206240" cy="2606040"/>
          </a:xfrm>
          <a:prstGeom prst="roundRect">
            <a:avLst/>
          </a:prstGeom>
          <a:solidFill>
            <a:srgbClr val="111D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2578608"/>
            <a:ext cx="356616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Arial"/>
              </a:rPr>
              <a:t>CURRENT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3063240"/>
            <a:ext cx="347472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Malgun Gothic"/>
              </a:rPr>
              <a:t>현재의 문제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3749039"/>
            <a:ext cx="3429000" cy="7315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DCDFE2"/>
                </a:solidFill>
                <a:latin typeface="Malgun Gothic"/>
              </a:rPr>
              <a:t>• ______________________
• ______________________
• ______________________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66360" y="3273552"/>
            <a:ext cx="91440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800" b="1">
                <a:solidFill>
                  <a:srgbClr val="BC9352"/>
                </a:solidFill>
                <a:latin typeface="Malgun Gothic"/>
              </a:rP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72200" y="2286000"/>
            <a:ext cx="5303520" cy="260604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46520" y="2578608"/>
            <a:ext cx="356616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Arial"/>
              </a:rPr>
              <a:t>TARGET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063240"/>
            <a:ext cx="4389120" cy="457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800" b="1">
                <a:solidFill>
                  <a:srgbClr val="111D30"/>
                </a:solidFill>
                <a:latin typeface="Malgun Gothic"/>
              </a:rPr>
              <a:t>제안 후 목표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749039"/>
            <a:ext cx="4389120" cy="7315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000" b="0">
                <a:solidFill>
                  <a:srgbClr val="747677"/>
                </a:solidFill>
                <a:latin typeface="Malgun Gothic"/>
              </a:rPr>
              <a:t>• __________________________
• __________________________
• __________________________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92608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111D30"/>
                </a:solidFill>
                <a:latin typeface="Arial"/>
              </a:rPr>
              <a:t>SOLUTION ARCHITECTURE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713232"/>
            <a:ext cx="10972800" cy="16459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932688"/>
            <a:ext cx="10515600" cy="5669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11D30"/>
                </a:solidFill>
                <a:latin typeface="Malgun Gothic"/>
              </a:rPr>
              <a:t>제안 솔루션 구성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536192"/>
            <a:ext cx="105156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0">
                <a:solidFill>
                  <a:srgbClr val="747677"/>
                </a:solidFill>
                <a:latin typeface="Malgun Gothic"/>
              </a:rPr>
              <a:t>핵심 전략을 세 개의 축으로 나누어 구조적으로 설명합니다.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331720"/>
            <a:ext cx="3291840" cy="274320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5800" y="2331720"/>
            <a:ext cx="3291840" cy="164592"/>
          </a:xfrm>
          <a:prstGeom prst="rect">
            <a:avLst/>
          </a:prstGeom>
          <a:solidFill>
            <a:srgbClr val="111D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697480"/>
            <a:ext cx="27432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111D30"/>
                </a:solidFill>
                <a:latin typeface="Arial"/>
              </a:rPr>
              <a:t>STRATEGY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246120"/>
            <a:ext cx="2743200" cy="10515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200" b="1">
                <a:solidFill>
                  <a:srgbClr val="111D30"/>
                </a:solidFill>
                <a:latin typeface="Malgun Gothic"/>
              </a:rPr>
              <a:t>핵심 전략
________________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89120" y="2331720"/>
            <a:ext cx="3291840" cy="274320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89120" y="2331720"/>
            <a:ext cx="3291840" cy="164592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617720" y="2697480"/>
            <a:ext cx="27432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BC9352"/>
                </a:solidFill>
                <a:latin typeface="Arial"/>
              </a:rPr>
              <a:t>ACTION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17720" y="3246120"/>
            <a:ext cx="2743200" cy="10515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200" b="1">
                <a:solidFill>
                  <a:srgbClr val="111D30"/>
                </a:solidFill>
                <a:latin typeface="Malgun Gothic"/>
              </a:rPr>
              <a:t>실행 방안
________________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092440" y="2331720"/>
            <a:ext cx="3291840" cy="274320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092440" y="2331720"/>
            <a:ext cx="3291840" cy="164592"/>
          </a:xfrm>
          <a:prstGeom prst="rect">
            <a:avLst/>
          </a:prstGeom>
          <a:solidFill>
            <a:srgbClr val="111D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21040" y="2697480"/>
            <a:ext cx="27432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111D30"/>
                </a:solidFill>
                <a:latin typeface="Arial"/>
              </a:rPr>
              <a:t>OUTPUT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21040" y="3246120"/>
            <a:ext cx="2743200" cy="10515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200" b="1">
                <a:solidFill>
                  <a:srgbClr val="111D30"/>
                </a:solidFill>
                <a:latin typeface="Malgun Gothic"/>
              </a:rPr>
              <a:t>주요 산출물
________________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92608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111D30"/>
                </a:solidFill>
                <a:latin typeface="Arial"/>
              </a:rPr>
              <a:t>SCOPE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713232"/>
            <a:ext cx="10972800" cy="16459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932688"/>
            <a:ext cx="10515600" cy="5669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11D30"/>
                </a:solidFill>
                <a:latin typeface="Malgun Gothic"/>
              </a:rPr>
              <a:t>업무 범위와 산출물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536192"/>
            <a:ext cx="105156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0">
                <a:solidFill>
                  <a:srgbClr val="747677"/>
                </a:solidFill>
                <a:latin typeface="Malgun Gothic"/>
              </a:rPr>
              <a:t>제공하는 범위와 결과물을 명확하게 구분합니다.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286000"/>
            <a:ext cx="1463040" cy="530352"/>
          </a:xfrm>
          <a:prstGeom prst="rect">
            <a:avLst/>
          </a:prstGeom>
          <a:solidFill>
            <a:srgbClr val="111D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286000"/>
            <a:ext cx="1463040" cy="53035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69" b="1">
                <a:solidFill>
                  <a:srgbClr val="FFFFFF"/>
                </a:solidFill>
                <a:latin typeface="Malgun Gothic"/>
              </a:rPr>
              <a:t>구분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8840" y="2286000"/>
            <a:ext cx="4343400" cy="530352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148840" y="2286000"/>
            <a:ext cx="4343400" cy="53035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69" b="1">
                <a:solidFill>
                  <a:srgbClr val="FFFFFF"/>
                </a:solidFill>
                <a:latin typeface="Malgun Gothic"/>
              </a:rPr>
              <a:t>세부 업무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92240" y="2286000"/>
            <a:ext cx="2743200" cy="530352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2286000"/>
            <a:ext cx="2743200" cy="53035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69" b="1">
                <a:solidFill>
                  <a:srgbClr val="FFFFFF"/>
                </a:solidFill>
                <a:latin typeface="Malgun Gothic"/>
              </a:rPr>
              <a:t>산출물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235440" y="2286000"/>
            <a:ext cx="2240280" cy="530352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235440" y="2286000"/>
            <a:ext cx="2240280" cy="53035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69" b="1">
                <a:solidFill>
                  <a:srgbClr val="FFFFFF"/>
                </a:solidFill>
                <a:latin typeface="Malgun Gothic"/>
              </a:rPr>
              <a:t>비고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2816352"/>
            <a:ext cx="146304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2816352"/>
            <a:ext cx="146304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>01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148840" y="2816352"/>
            <a:ext cx="434340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148840" y="2816352"/>
            <a:ext cx="434340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19" name="Rectangle 18"/>
          <p:cNvSpPr/>
          <p:nvPr/>
        </p:nvSpPr>
        <p:spPr>
          <a:xfrm>
            <a:off x="6492240" y="2816352"/>
            <a:ext cx="274320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92240" y="2816352"/>
            <a:ext cx="274320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21" name="Rectangle 20"/>
          <p:cNvSpPr/>
          <p:nvPr/>
        </p:nvSpPr>
        <p:spPr>
          <a:xfrm>
            <a:off x="9235440" y="2816352"/>
            <a:ext cx="224028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235440" y="2816352"/>
            <a:ext cx="224028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3429000"/>
            <a:ext cx="146304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3429000"/>
            <a:ext cx="146304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>02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148840" y="3429000"/>
            <a:ext cx="434340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148840" y="3429000"/>
            <a:ext cx="434340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27" name="Rectangle 26"/>
          <p:cNvSpPr/>
          <p:nvPr/>
        </p:nvSpPr>
        <p:spPr>
          <a:xfrm>
            <a:off x="6492240" y="3429000"/>
            <a:ext cx="274320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92240" y="3429000"/>
            <a:ext cx="274320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29" name="Rectangle 28"/>
          <p:cNvSpPr/>
          <p:nvPr/>
        </p:nvSpPr>
        <p:spPr>
          <a:xfrm>
            <a:off x="9235440" y="3429000"/>
            <a:ext cx="224028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235440" y="3429000"/>
            <a:ext cx="224028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4041648"/>
            <a:ext cx="146304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4041648"/>
            <a:ext cx="146304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>03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148840" y="4041648"/>
            <a:ext cx="434340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148840" y="4041648"/>
            <a:ext cx="434340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35" name="Rectangle 34"/>
          <p:cNvSpPr/>
          <p:nvPr/>
        </p:nvSpPr>
        <p:spPr>
          <a:xfrm>
            <a:off x="6492240" y="4041648"/>
            <a:ext cx="274320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492240" y="4041648"/>
            <a:ext cx="274320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37" name="Rectangle 36"/>
          <p:cNvSpPr/>
          <p:nvPr/>
        </p:nvSpPr>
        <p:spPr>
          <a:xfrm>
            <a:off x="9235440" y="4041648"/>
            <a:ext cx="224028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235440" y="4041648"/>
            <a:ext cx="224028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39" name="Rectangle 38"/>
          <p:cNvSpPr/>
          <p:nvPr/>
        </p:nvSpPr>
        <p:spPr>
          <a:xfrm>
            <a:off x="685800" y="4654296"/>
            <a:ext cx="146304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85800" y="4654296"/>
            <a:ext cx="146304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>04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148840" y="4654296"/>
            <a:ext cx="434340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2148840" y="4654296"/>
            <a:ext cx="434340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43" name="Rectangle 42"/>
          <p:cNvSpPr/>
          <p:nvPr/>
        </p:nvSpPr>
        <p:spPr>
          <a:xfrm>
            <a:off x="6492240" y="4654296"/>
            <a:ext cx="274320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492240" y="4654296"/>
            <a:ext cx="274320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  <p:sp>
        <p:nvSpPr>
          <p:cNvPr id="45" name="Rectangle 44"/>
          <p:cNvSpPr/>
          <p:nvPr/>
        </p:nvSpPr>
        <p:spPr>
          <a:xfrm>
            <a:off x="9235440" y="4654296"/>
            <a:ext cx="2240280" cy="612648"/>
          </a:xfrm>
          <a:prstGeom prst="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9235440" y="4654296"/>
            <a:ext cx="2240280" cy="6126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111D30"/>
                </a:solidFill>
                <a:latin typeface="Malgun Gothic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92608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111D30"/>
                </a:solidFill>
                <a:latin typeface="Arial"/>
              </a:rPr>
              <a:t>PROCESS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713232"/>
            <a:ext cx="10972800" cy="16459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932688"/>
            <a:ext cx="10515600" cy="5669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11D30"/>
                </a:solidFill>
                <a:latin typeface="Malgun Gothic"/>
              </a:rPr>
              <a:t>추진 프로세스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536192"/>
            <a:ext cx="105156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0">
                <a:solidFill>
                  <a:srgbClr val="747677"/>
                </a:solidFill>
                <a:latin typeface="Malgun Gothic"/>
              </a:rPr>
              <a:t>프로젝트를 단계별로 관리할 수 있도록 흐름을 구성합니다.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2487168"/>
            <a:ext cx="1901952" cy="1993392"/>
          </a:xfrm>
          <a:prstGeom prst="roundRect">
            <a:avLst/>
          </a:prstGeom>
          <a:solidFill>
            <a:srgbClr val="111D30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8" y="2743200"/>
            <a:ext cx="1627632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00" b="1">
                <a:solidFill>
                  <a:srgbClr val="BC9352"/>
                </a:solidFill>
                <a:latin typeface="Arial"/>
              </a:rPr>
              <a:t>DISCOVER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5528" y="3246120"/>
            <a:ext cx="1627632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algun Gothic"/>
              </a:rPr>
              <a:t>진단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3227832"/>
            <a:ext cx="36576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000" b="1">
                <a:solidFill>
                  <a:srgbClr val="BC9352"/>
                </a:solidFill>
                <a:latin typeface="Malgun Gothic"/>
              </a:rPr>
              <a:t>›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26080" y="2487168"/>
            <a:ext cx="1901952" cy="1993392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063240" y="2743200"/>
            <a:ext cx="1627632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00" b="1">
                <a:solidFill>
                  <a:srgbClr val="BC9352"/>
                </a:solidFill>
                <a:latin typeface="Arial"/>
              </a:rPr>
              <a:t>DESIGN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63240" y="3246120"/>
            <a:ext cx="1627632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111D30"/>
                </a:solidFill>
                <a:latin typeface="Malgun Gothic"/>
              </a:rPr>
              <a:t>설계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28032" y="3227832"/>
            <a:ext cx="36576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000" b="1">
                <a:solidFill>
                  <a:srgbClr val="BC9352"/>
                </a:solidFill>
                <a:latin typeface="Malgun Gothic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193792" y="2487168"/>
            <a:ext cx="1901952" cy="1993392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30952" y="2743200"/>
            <a:ext cx="1627632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00" b="1">
                <a:solidFill>
                  <a:srgbClr val="BC9352"/>
                </a:solidFill>
                <a:latin typeface="Arial"/>
              </a:rPr>
              <a:t>EXECUTE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30952" y="3246120"/>
            <a:ext cx="1627632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111D30"/>
                </a:solidFill>
                <a:latin typeface="Malgun Gothic"/>
              </a:rPr>
              <a:t>실행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95744" y="3227832"/>
            <a:ext cx="36576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000" b="1">
                <a:solidFill>
                  <a:srgbClr val="BC9352"/>
                </a:solidFill>
                <a:latin typeface="Malgun Gothic"/>
              </a:rPr>
              <a:t>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461504" y="2487168"/>
            <a:ext cx="1901952" cy="1993392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98664" y="2743200"/>
            <a:ext cx="1627632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00" b="1">
                <a:solidFill>
                  <a:srgbClr val="BC9352"/>
                </a:solidFill>
                <a:latin typeface="Arial"/>
              </a:rPr>
              <a:t>REVIEW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98664" y="3246120"/>
            <a:ext cx="1627632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111D30"/>
                </a:solidFill>
                <a:latin typeface="Malgun Gothic"/>
              </a:rPr>
              <a:t>검토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63456" y="3227832"/>
            <a:ext cx="365760" cy="3200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000" b="1">
                <a:solidFill>
                  <a:srgbClr val="BC9352"/>
                </a:solidFill>
                <a:latin typeface="Malgun Gothic"/>
              </a:rPr>
              <a:t>›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729216" y="2487168"/>
            <a:ext cx="1901952" cy="1993392"/>
          </a:xfrm>
          <a:prstGeom prst="roundRect">
            <a:avLst/>
          </a:prstGeom>
          <a:solidFill>
            <a:srgbClr val="111D30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866376" y="2743200"/>
            <a:ext cx="1627632" cy="2560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00" b="1">
                <a:solidFill>
                  <a:srgbClr val="BC9352"/>
                </a:solidFill>
                <a:latin typeface="Arial"/>
              </a:rPr>
              <a:t>DELIVER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866376" y="3246120"/>
            <a:ext cx="1627632" cy="38404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Malgun Gothic"/>
              </a:rPr>
              <a:t>완료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92608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111D30"/>
                </a:solidFill>
                <a:latin typeface="Arial"/>
              </a:rPr>
              <a:t>TIMELINE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713232"/>
            <a:ext cx="10972800" cy="16459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932688"/>
            <a:ext cx="10515600" cy="5669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11D30"/>
                </a:solidFill>
                <a:latin typeface="Malgun Gothic"/>
              </a:rPr>
              <a:t>추진 일정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536192"/>
            <a:ext cx="105156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0">
                <a:solidFill>
                  <a:srgbClr val="747677"/>
                </a:solidFill>
                <a:latin typeface="Malgun Gothic"/>
              </a:rPr>
              <a:t>기간별 핵심 업무와 마일스톤을 표시합니다.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7480" y="2212848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BC9352"/>
                </a:solidFill>
                <a:latin typeface="Arial"/>
              </a:rPr>
              <a:t>W1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2212848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BC9352"/>
                </a:solidFill>
                <a:latin typeface="Arial"/>
              </a:rPr>
              <a:t>W2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32120" y="2212848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BC9352"/>
                </a:solidFill>
                <a:latin typeface="Arial"/>
              </a:rPr>
              <a:t>W3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9440" y="2212848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BC9352"/>
                </a:solidFill>
                <a:latin typeface="Arial"/>
              </a:rPr>
              <a:t>W4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66760" y="2212848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BC9352"/>
                </a:solidFill>
                <a:latin typeface="Arial"/>
              </a:rPr>
              <a:t>W5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784080" y="2212848"/>
            <a:ext cx="109728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BC9352"/>
                </a:solidFill>
                <a:latin typeface="Arial"/>
              </a:rPr>
              <a:t>W6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" y="2670048"/>
            <a:ext cx="18288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69" b="1">
                <a:solidFill>
                  <a:srgbClr val="111D30"/>
                </a:solidFill>
                <a:latin typeface="Malgun Gothic"/>
              </a:rPr>
              <a:t>착수 및 분석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97480" y="2670048"/>
            <a:ext cx="1188720" cy="384048"/>
          </a:xfrm>
          <a:prstGeom prst="roundRect">
            <a:avLst/>
          </a:prstGeom>
          <a:solidFill>
            <a:srgbClr val="BC9352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114800" y="2670048"/>
            <a:ext cx="1188720" cy="384048"/>
          </a:xfrm>
          <a:prstGeom prst="roundRect">
            <a:avLst/>
          </a:prstGeom>
          <a:solidFill>
            <a:srgbClr val="BC9352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5532120" y="2670048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949440" y="2670048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366760" y="2670048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9784080" y="2670048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13232" y="3246120"/>
            <a:ext cx="18288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69" b="1">
                <a:solidFill>
                  <a:srgbClr val="111D30"/>
                </a:solidFill>
                <a:latin typeface="Malgun Gothic"/>
              </a:rPr>
              <a:t>설계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697480" y="3246120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114800" y="3246120"/>
            <a:ext cx="1188720" cy="384048"/>
          </a:xfrm>
          <a:prstGeom prst="roundRect">
            <a:avLst/>
          </a:prstGeom>
          <a:solidFill>
            <a:srgbClr val="BC9352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532120" y="3246120"/>
            <a:ext cx="1188720" cy="384048"/>
          </a:xfrm>
          <a:prstGeom prst="roundRect">
            <a:avLst/>
          </a:prstGeom>
          <a:solidFill>
            <a:srgbClr val="BC9352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949440" y="3246120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8366760" y="3246120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9784080" y="3246120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13232" y="3822191"/>
            <a:ext cx="18288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69" b="1">
                <a:solidFill>
                  <a:srgbClr val="111D30"/>
                </a:solidFill>
                <a:latin typeface="Malgun Gothic"/>
              </a:rPr>
              <a:t>실행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697480" y="3822191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4114800" y="3822191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532120" y="3822191"/>
            <a:ext cx="1188720" cy="384048"/>
          </a:xfrm>
          <a:prstGeom prst="roundRect">
            <a:avLst/>
          </a:prstGeom>
          <a:solidFill>
            <a:srgbClr val="BC9352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949440" y="3822191"/>
            <a:ext cx="1188720" cy="384048"/>
          </a:xfrm>
          <a:prstGeom prst="roundRect">
            <a:avLst/>
          </a:prstGeom>
          <a:solidFill>
            <a:srgbClr val="BC9352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366760" y="3822191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9784080" y="3822191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13232" y="4398264"/>
            <a:ext cx="18288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69" b="1">
                <a:solidFill>
                  <a:srgbClr val="111D30"/>
                </a:solidFill>
                <a:latin typeface="Malgun Gothic"/>
              </a:rPr>
              <a:t>검토·보완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697480" y="4398264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4114800" y="4398264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5532120" y="4398264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6949440" y="4398264"/>
            <a:ext cx="1188720" cy="384048"/>
          </a:xfrm>
          <a:prstGeom prst="roundRect">
            <a:avLst/>
          </a:prstGeom>
          <a:solidFill>
            <a:srgbClr val="BC9352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8366760" y="4398264"/>
            <a:ext cx="1188720" cy="384048"/>
          </a:xfrm>
          <a:prstGeom prst="roundRect">
            <a:avLst/>
          </a:prstGeom>
          <a:solidFill>
            <a:srgbClr val="BC9352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9784080" y="4398264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3232" y="4974336"/>
            <a:ext cx="1828800" cy="5029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869" b="1">
                <a:solidFill>
                  <a:srgbClr val="111D30"/>
                </a:solidFill>
                <a:latin typeface="Malgun Gothic"/>
              </a:rPr>
              <a:t>최종 완료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2697480" y="4974336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4114800" y="4974336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5532120" y="4974336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6949440" y="4974336"/>
            <a:ext cx="1188720" cy="384048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8366760" y="4974336"/>
            <a:ext cx="1188720" cy="384048"/>
          </a:xfrm>
          <a:prstGeom prst="roundRect">
            <a:avLst/>
          </a:prstGeom>
          <a:solidFill>
            <a:srgbClr val="BC9352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9784080" y="4974336"/>
            <a:ext cx="1188720" cy="384048"/>
          </a:xfrm>
          <a:prstGeom prst="roundRect">
            <a:avLst/>
          </a:prstGeom>
          <a:solidFill>
            <a:srgbClr val="BC9352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92608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111D30"/>
                </a:solidFill>
                <a:latin typeface="Arial"/>
              </a:rPr>
              <a:t>PROJECT TEAM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713232"/>
            <a:ext cx="10972800" cy="16459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932688"/>
            <a:ext cx="10515600" cy="5669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11D30"/>
                </a:solidFill>
                <a:latin typeface="Malgun Gothic"/>
              </a:rPr>
              <a:t>수행 조직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536192"/>
            <a:ext cx="105156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0">
                <a:solidFill>
                  <a:srgbClr val="747677"/>
                </a:solidFill>
                <a:latin typeface="Malgun Gothic"/>
              </a:rPr>
              <a:t>담당자별 역할과 책임 범위를 정리합니다.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331720"/>
            <a:ext cx="3108960" cy="2606040"/>
          </a:xfrm>
          <a:prstGeom prst="roundRect">
            <a:avLst/>
          </a:prstGeom>
          <a:solidFill>
            <a:srgbClr val="111D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2633472"/>
            <a:ext cx="265176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850" b="1">
                <a:solidFill>
                  <a:srgbClr val="BC9352"/>
                </a:solidFill>
                <a:latin typeface="Arial"/>
              </a:rPr>
              <a:t>PROJECT LEAD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3154680"/>
            <a:ext cx="2651760" cy="4114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Malgun Gothic"/>
              </a:rPr>
              <a:t>총괄 책임자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3840480"/>
            <a:ext cx="2651760" cy="64008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50" b="0">
                <a:solidFill>
                  <a:srgbClr val="DCDFE2"/>
                </a:solidFill>
                <a:latin typeface="Malgun Gothic"/>
              </a:rPr>
              <a:t>성명 / 직책
__________________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06240" y="2331720"/>
            <a:ext cx="3246120" cy="260604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07407" y="2752344"/>
            <a:ext cx="2843784" cy="31089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50" b="1">
                <a:solidFill>
                  <a:srgbClr val="111D30"/>
                </a:solidFill>
                <a:latin typeface="Malgun Gothic"/>
              </a:rPr>
              <a:t>실무 담당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07407" y="3172968"/>
            <a:ext cx="2843784" cy="161848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747677"/>
                </a:solidFill>
                <a:latin typeface="Malgun Gothic"/>
              </a:rPr>
              <a:t>성명 / 직책
__________________
담당 업무
__________________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863840" y="2331720"/>
            <a:ext cx="3246120" cy="260604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65008" y="2752344"/>
            <a:ext cx="2843784" cy="31089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50" b="1">
                <a:solidFill>
                  <a:srgbClr val="111D30"/>
                </a:solidFill>
                <a:latin typeface="Malgun Gothic"/>
              </a:rPr>
              <a:t>전문 지원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65008" y="3172968"/>
            <a:ext cx="2843784" cy="161848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747677"/>
                </a:solidFill>
                <a:latin typeface="Malgun Gothic"/>
              </a:rPr>
              <a:t>성명 / 직책
__________________
담당 업무
__________________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7F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292608"/>
            <a:ext cx="9144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BC9352"/>
                </a:solidFill>
                <a:latin typeface="Malgun Gothic"/>
              </a:rPr>
              <a:t>09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92608"/>
            <a:ext cx="365760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1">
                <a:solidFill>
                  <a:srgbClr val="111D30"/>
                </a:solidFill>
                <a:latin typeface="Arial"/>
              </a:rPr>
              <a:t>INVESTMENT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" y="713232"/>
            <a:ext cx="10972800" cy="16459"/>
          </a:xfrm>
          <a:prstGeom prst="rect">
            <a:avLst/>
          </a:prstGeom>
          <a:solidFill>
            <a:srgbClr val="BC93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932688"/>
            <a:ext cx="10515600" cy="566928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600" b="1">
                <a:solidFill>
                  <a:srgbClr val="111D30"/>
                </a:solidFill>
                <a:latin typeface="Malgun Gothic"/>
              </a:rPr>
              <a:t>제안 금액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648" y="1536192"/>
            <a:ext cx="10515600" cy="36576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50" b="0">
                <a:solidFill>
                  <a:srgbClr val="747677"/>
                </a:solidFill>
                <a:latin typeface="Malgun Gothic"/>
              </a:rPr>
              <a:t>비용 구성과 총 제안금액을 간결하게 제시합니다.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2286000"/>
            <a:ext cx="5715000" cy="2788920"/>
          </a:xfrm>
          <a:prstGeom prst="roundRect">
            <a:avLst/>
          </a:prstGeom>
          <a:solidFill>
            <a:srgbClr val="FFFFFF"/>
          </a:solidFill>
          <a:ln>
            <a:solidFill>
              <a:srgbClr val="E2DC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86968" y="2706624"/>
            <a:ext cx="5312664" cy="310896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1150" b="1">
                <a:solidFill>
                  <a:srgbClr val="111D30"/>
                </a:solidFill>
                <a:latin typeface="Malgun Gothic"/>
              </a:rPr>
              <a:t>비용 구성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3127248"/>
            <a:ext cx="5312664" cy="1801367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900" b="0">
                <a:solidFill>
                  <a:srgbClr val="747677"/>
                </a:solidFill>
                <a:latin typeface="Malgun Gothic"/>
              </a:rPr>
              <a:t>01  ____________________  ______ 원
02  ____________________  ______ 원
03  ____________________  ______ 원
04  ____________________  ______ 원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12280" y="2286000"/>
            <a:ext cx="4663440" cy="2788920"/>
          </a:xfrm>
          <a:prstGeom prst="roundRect">
            <a:avLst/>
          </a:prstGeom>
          <a:solidFill>
            <a:srgbClr val="111D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78040" y="2651760"/>
            <a:ext cx="3931920" cy="2743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900" b="1">
                <a:solidFill>
                  <a:srgbClr val="BC9352"/>
                </a:solidFill>
                <a:latin typeface="Arial"/>
              </a:rPr>
              <a:t>TOTAL INVESTMENT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78040" y="3246120"/>
            <a:ext cx="3931920" cy="5486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Malgun Gothic"/>
              </a:rPr>
              <a:t>총 제안금액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78040" y="3931920"/>
            <a:ext cx="3931920" cy="5486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2200" b="1">
                <a:solidFill>
                  <a:srgbClr val="FFFFFF"/>
                </a:solidFill>
                <a:latin typeface="Malgun Gothic"/>
              </a:rPr>
              <a:t>________________ 원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사업제안서 프리미엄 카드형</dc:title>
  <dc:subject/>
  <dc:creator/>
  <cp:keywords/>
  <dc:description>generated using python-pptx</dc:description>
  <cp:lastModifiedBy/>
  <cp:revision>1</cp:revision>
  <dcterms:created xsi:type="dcterms:W3CDTF">2013-01-27T09:14:16Z</dcterms:created>
  <dcterms:modified xsi:type="dcterms:W3CDTF">2013-01-27T09:15:58Z</dcterms:modified>
  <cp:category/>
</cp:coreProperties>
</file>