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91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64954" y="1669852"/>
            <a:ext cx="3814093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4150" b="1" kern="0" spc="4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 업 계 획 서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2664954" y="2584252"/>
            <a:ext cx="3814093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D9EAF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BUSINESS PLAN TEMPLATE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2664954" y="3277195"/>
            <a:ext cx="3814093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회사명 | 대표자명 | 2026.09.02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사업 개요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28625" y="1285875"/>
            <a:ext cx="3369450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해결하는 사업인가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28625" y="1700213"/>
            <a:ext cx="33694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 사업은 [사업명]을 통해 시장의 고질적인 문제를 해결하고 새로운 가치를 창출하는 것을 목적으로 합니다.</a:t>
            </a:r>
            <a:endParaRPr lang="en-US" sz="10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688" y="1350169"/>
            <a:ext cx="157163" cy="1571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283850" y="1346597"/>
            <a:ext cx="71599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문제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4126688" y="1610916"/>
            <a:ext cx="4402950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[고객이 겪는 핵심 문제를 입력하세요]</a:t>
            </a:r>
            <a:endParaRPr lang="en-US" sz="9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6688" y="2493169"/>
            <a:ext cx="117872" cy="1571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244560" y="2489597"/>
            <a:ext cx="51518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해결책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4126688" y="2753916"/>
            <a:ext cx="4402950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[제품·서비스의 한 줄 설명을 입력하세요]</a:t>
            </a:r>
            <a:endParaRPr lang="en-US" sz="9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6688" y="3636169"/>
            <a:ext cx="157163" cy="15716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283850" y="3632597"/>
            <a:ext cx="71599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목표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4126688" y="3896916"/>
            <a:ext cx="4402950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[단기 및 중기 목표를 입력하세요]</a:t>
            </a:r>
            <a:endParaRPr lang="en-US" sz="950" dirty="0"/>
          </a:p>
        </p:txBody>
      </p:sp>
      <p:sp>
        <p:nvSpPr>
          <p:cNvPr id="17" name="Text 11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문제 정의 및 고객 페인 포인트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28625" y="1143000"/>
            <a:ext cx="8286750" cy="310753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고객의 문제는 분명하고 반복적이지만, 기존 대안은 한계가 명확합니다.</a:t>
            </a:r>
            <a:endParaRPr lang="en-US" sz="16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682" y="2046684"/>
            <a:ext cx="357188" cy="35718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0081" y="2621756"/>
            <a:ext cx="217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시간적 비효율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50081" y="2993231"/>
            <a:ext cx="2176444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[고객이 겪는 시간 낭비 요소를 입력하세요. 기존 방식에서 발생하는 불필요한 절차와 대기 시간을 구체적으로 기술합니다.]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133" y="2046684"/>
            <a:ext cx="403622" cy="35718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483750" y="2621756"/>
            <a:ext cx="217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높은 비용 부담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3483750" y="2993231"/>
            <a:ext cx="2176444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[기존 대안을 사용할 때 발생하는 과도한 비용이나 숨겨진 유지보수 비용 등 경제적 페인 포인트를 입력하세요.]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019" y="2046684"/>
            <a:ext cx="357188" cy="35718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317419" y="2621756"/>
            <a:ext cx="217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기능적 한계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6317419" y="2993231"/>
            <a:ext cx="2176444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[현재 시장에 존재하는 제품들이 해결하지 못하는 기술적 결함이나 사용자 경험의 불편함을 입력하세요.]</a:t>
            </a:r>
            <a:endParaRPr lang="en-US" sz="950" dirty="0"/>
          </a:p>
        </p:txBody>
      </p:sp>
      <p:sp>
        <p:nvSpPr>
          <p:cNvPr id="16" name="Text 10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제품·서비스 및 차별화 요소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28625" y="1000125"/>
            <a:ext cx="4036219" cy="1285875"/>
          </a:xfrm>
          <a:prstGeom prst="rect">
            <a:avLst/>
          </a:prstGeom>
          <a:solidFill>
            <a:srgbClr val="F5F8FB"/>
          </a:solidFill>
          <a:ln w="9144">
            <a:solidFill>
              <a:srgbClr val="E7E6E6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" y="1243013"/>
            <a:ext cx="171450" cy="1714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21544" y="1214438"/>
            <a:ext cx="87644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기능 1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42938" y="1550194"/>
            <a:ext cx="3607594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[제품의 첫 번째 핵심 기능과 그로 인해 고객이 얻는 가치를 입력하세요]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4679156" y="1000125"/>
            <a:ext cx="4036219" cy="1285875"/>
          </a:xfrm>
          <a:prstGeom prst="rect">
            <a:avLst/>
          </a:prstGeom>
          <a:solidFill>
            <a:srgbClr val="F5F8FB"/>
          </a:solidFill>
          <a:ln w="9144">
            <a:solidFill>
              <a:srgbClr val="E7E6E6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3469" y="1243013"/>
            <a:ext cx="214313" cy="1714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214938" y="1214438"/>
            <a:ext cx="87644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기능 2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4893469" y="1550194"/>
            <a:ext cx="3607594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[제품의 두 번째 핵심 기능과 기술적 우수성을 입력하세요]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614363" y="2757488"/>
            <a:ext cx="1833879" cy="232172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15" name="Text 10"/>
          <p:cNvSpPr/>
          <p:nvPr/>
        </p:nvSpPr>
        <p:spPr>
          <a:xfrm>
            <a:off x="614363" y="2757488"/>
            <a:ext cx="1833879" cy="232172"/>
          </a:xfrm>
          <a:prstGeom prst="rect">
            <a:avLst/>
          </a:prstGeom>
          <a:noFill/>
          <a:ln/>
        </p:spPr>
        <p:txBody>
          <a:bodyPr wrap="square" lIns="127508" tIns="42545" rIns="127508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이용 흐름 (Service Flow)</a:t>
            </a:r>
            <a:endParaRPr lang="en-US" sz="10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150" y="3136106"/>
            <a:ext cx="171450" cy="1714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14363" y="3400425"/>
            <a:ext cx="1051024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인지</a:t>
            </a:r>
            <a:endParaRPr lang="en-US" sz="8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5387" y="3264694"/>
            <a:ext cx="89297" cy="142875"/>
          </a:xfrm>
          <a:prstGeom prst="rect">
            <a:avLst/>
          </a:prstGeom>
        </p:spPr>
      </p:pic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3755" y="3136106"/>
            <a:ext cx="192881" cy="17145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754684" y="3400425"/>
            <a:ext cx="1051024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신청/구매</a:t>
            </a:r>
            <a:endParaRPr lang="en-US" sz="8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5708" y="3264694"/>
            <a:ext cx="89297" cy="142875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6223" y="3136106"/>
            <a:ext cx="128588" cy="17145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2895005" y="3400425"/>
            <a:ext cx="1051024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</a:t>
            </a:r>
            <a:endParaRPr lang="en-US" sz="8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6029" y="3264694"/>
            <a:ext cx="89297" cy="142875"/>
          </a:xfrm>
          <a:prstGeom prst="rect">
            <a:avLst/>
          </a:prstGeom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5113" y="3136106"/>
            <a:ext cx="171450" cy="17145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4035326" y="3400425"/>
            <a:ext cx="1051024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재구매/추천</a:t>
            </a:r>
            <a:endParaRPr lang="en-US" sz="800" dirty="0"/>
          </a:p>
        </p:txBody>
      </p:sp>
      <p:sp>
        <p:nvSpPr>
          <p:cNvPr id="27" name="Shape 15"/>
          <p:cNvSpPr/>
          <p:nvPr/>
        </p:nvSpPr>
        <p:spPr>
          <a:xfrm>
            <a:off x="5672138" y="2757488"/>
            <a:ext cx="1111300" cy="232172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28" name="Text 16"/>
          <p:cNvSpPr/>
          <p:nvPr/>
        </p:nvSpPr>
        <p:spPr>
          <a:xfrm>
            <a:off x="5672138" y="2757488"/>
            <a:ext cx="1111300" cy="232172"/>
          </a:xfrm>
          <a:prstGeom prst="rect">
            <a:avLst/>
          </a:prstGeom>
          <a:noFill/>
          <a:ln/>
        </p:spPr>
        <p:txBody>
          <a:bodyPr wrap="none" lIns="127508" tIns="42545" rIns="127508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차별화 포인트</a:t>
            </a:r>
            <a:endParaRPr lang="en-US" sz="1000" dirty="0"/>
          </a:p>
        </p:txBody>
      </p:sp>
      <p:sp>
        <p:nvSpPr>
          <p:cNvPr id="29" name="Text 17"/>
          <p:cNvSpPr/>
          <p:nvPr/>
        </p:nvSpPr>
        <p:spPr>
          <a:xfrm>
            <a:off x="5672138" y="3132534"/>
            <a:ext cx="2857500" cy="175022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독보적인 [기술/가격] 경쟁력</a:t>
            </a:r>
            <a:endParaRPr lang="en-US" sz="950" dirty="0"/>
          </a:p>
        </p:txBody>
      </p:sp>
      <p:sp>
        <p:nvSpPr>
          <p:cNvPr id="30" name="Text 18"/>
          <p:cNvSpPr/>
          <p:nvPr/>
        </p:nvSpPr>
        <p:spPr>
          <a:xfrm>
            <a:off x="5672138" y="3378994"/>
            <a:ext cx="2857500" cy="175022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중심의 [편의성] 극대화</a:t>
            </a:r>
            <a:endParaRPr lang="en-US" sz="950" dirty="0"/>
          </a:p>
        </p:txBody>
      </p:sp>
      <p:sp>
        <p:nvSpPr>
          <p:cNvPr id="31" name="Text 19"/>
          <p:cNvSpPr/>
          <p:nvPr/>
        </p:nvSpPr>
        <p:spPr>
          <a:xfrm>
            <a:off x="5672138" y="3625453"/>
            <a:ext cx="2857500" cy="175022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시장 대비 [효율성] 개선</a:t>
            </a:r>
            <a:endParaRPr lang="en-US" sz="950" dirty="0"/>
          </a:p>
        </p:txBody>
      </p:sp>
      <p:sp>
        <p:nvSpPr>
          <p:cNvPr id="32" name="Text 20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3</a:t>
            </a:r>
            <a:endParaRPr lang="en-US" sz="750" dirty="0"/>
          </a:p>
        </p:txBody>
      </p:sp>
      <p:sp>
        <p:nvSpPr>
          <p:cNvPr id="33" name="Text 21"/>
          <p:cNvSpPr/>
          <p:nvPr/>
        </p:nvSpPr>
        <p:spPr>
          <a:xfrm>
            <a:off x="5672138" y="3132534"/>
            <a:ext cx="89297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</a:t>
            </a:r>
            <a:endParaRPr lang="en-US" sz="900" dirty="0"/>
          </a:p>
        </p:txBody>
      </p:sp>
      <p:sp>
        <p:nvSpPr>
          <p:cNvPr id="34" name="Text 22"/>
          <p:cNvSpPr/>
          <p:nvPr/>
        </p:nvSpPr>
        <p:spPr>
          <a:xfrm>
            <a:off x="5672138" y="3378994"/>
            <a:ext cx="89297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</a:t>
            </a:r>
            <a:endParaRPr lang="en-US" sz="900" dirty="0"/>
          </a:p>
        </p:txBody>
      </p:sp>
      <p:sp>
        <p:nvSpPr>
          <p:cNvPr id="35" name="Text 23"/>
          <p:cNvSpPr/>
          <p:nvPr/>
        </p:nvSpPr>
        <p:spPr>
          <a:xfrm>
            <a:off x="5672138" y="3625453"/>
            <a:ext cx="89297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시장 규모 및 경쟁 분석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28625" y="1071563"/>
            <a:ext cx="3636783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시장 규모 (TAM/SAM/SOM)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28625" y="1500188"/>
            <a:ext cx="3636783" cy="714375"/>
          </a:xfrm>
          <a:prstGeom prst="rect">
            <a:avLst/>
          </a:prstGeom>
          <a:solidFill>
            <a:srgbClr val="F5F8FB"/>
          </a:solidFill>
          <a:ln w="9144">
            <a:solidFill>
              <a:srgbClr val="1F4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71500" y="1643063"/>
            <a:ext cx="3351033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시장 (TAM)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1500" y="1853803"/>
            <a:ext cx="335103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[전체 산업 규모 입력]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2938" y="2321719"/>
            <a:ext cx="3422470" cy="714375"/>
          </a:xfrm>
          <a:prstGeom prst="rect">
            <a:avLst/>
          </a:prstGeom>
          <a:solidFill>
            <a:srgbClr val="D9EAF7"/>
          </a:solidFill>
          <a:ln w="9144">
            <a:solidFill>
              <a:srgbClr val="1F4E7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85813" y="2464594"/>
            <a:ext cx="3136720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유효 시장 (SAM)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85813" y="2675334"/>
            <a:ext cx="313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[타겟 비즈니스 영역 규모]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57250" y="3143250"/>
            <a:ext cx="3208158" cy="714375"/>
          </a:xfrm>
          <a:prstGeom prst="rect">
            <a:avLst/>
          </a:prstGeom>
          <a:solidFill>
            <a:srgbClr val="1F4E78"/>
          </a:solidFill>
          <a:ln w="9144">
            <a:solidFill>
              <a:srgbClr val="1F4E7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00125" y="3286125"/>
            <a:ext cx="2922408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수익 시장 (SOM)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000125" y="3496866"/>
            <a:ext cx="2922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[초기 확보 가능 시장 규모]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351158" y="1071563"/>
            <a:ext cx="4364217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대비 핵심 우위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4354730" y="1396603"/>
            <a:ext cx="1206178" cy="271463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354730" y="1396603"/>
            <a:ext cx="1206178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비교 항목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5560907" y="1396603"/>
            <a:ext cx="972276" cy="271463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560907" y="1396603"/>
            <a:ext cx="972276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A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6530336" y="1396603"/>
            <a:ext cx="973559" cy="271463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30336" y="1396603"/>
            <a:ext cx="973559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B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7502333" y="1396603"/>
            <a:ext cx="1209470" cy="271463"/>
          </a:xfrm>
          <a:prstGeom prst="rect">
            <a:avLst/>
          </a:prstGeom>
          <a:solidFill>
            <a:srgbClr val="003366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02333" y="1396603"/>
            <a:ext cx="1209470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자사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4354730" y="1660922"/>
            <a:ext cx="1209359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기능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5564088" y="1660922"/>
            <a:ext cx="963402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기본형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6527490" y="1660922"/>
            <a:ext cx="974843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전문가형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7502333" y="1660922"/>
            <a:ext cx="1209470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맞춤형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4354730" y="1932384"/>
            <a:ext cx="1209359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 정책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5564088" y="1932384"/>
            <a:ext cx="963402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저가형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6527490" y="1932384"/>
            <a:ext cx="974843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고가형</a:t>
            </a:r>
            <a:endParaRPr lang="en-US" sz="850" dirty="0"/>
          </a:p>
        </p:txBody>
      </p:sp>
      <p:sp>
        <p:nvSpPr>
          <p:cNvPr id="32" name="Text 29"/>
          <p:cNvSpPr/>
          <p:nvPr/>
        </p:nvSpPr>
        <p:spPr>
          <a:xfrm>
            <a:off x="7502333" y="1932384"/>
            <a:ext cx="1209470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합리적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4354730" y="2203847"/>
            <a:ext cx="1209359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 편의성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5564088" y="2203847"/>
            <a:ext cx="963402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보통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6527490" y="2203847"/>
            <a:ext cx="974843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낮음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7502333" y="2203847"/>
            <a:ext cx="1209470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매우 높음</a:t>
            </a:r>
            <a:endParaRPr lang="en-US" sz="850" dirty="0"/>
          </a:p>
        </p:txBody>
      </p:sp>
      <p:sp>
        <p:nvSpPr>
          <p:cNvPr id="37" name="Shape 34"/>
          <p:cNvSpPr/>
          <p:nvPr/>
        </p:nvSpPr>
        <p:spPr>
          <a:xfrm>
            <a:off x="4354730" y="2475309"/>
            <a:ext cx="4357074" cy="271463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8" name="Text 35"/>
          <p:cNvSpPr/>
          <p:nvPr/>
        </p:nvSpPr>
        <p:spPr>
          <a:xfrm>
            <a:off x="4354730" y="2475309"/>
            <a:ext cx="1209359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우위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5564088" y="2475309"/>
            <a:ext cx="963402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인지도</a:t>
            </a:r>
            <a:endParaRPr lang="en-US" sz="800" dirty="0"/>
          </a:p>
        </p:txBody>
      </p:sp>
      <p:sp>
        <p:nvSpPr>
          <p:cNvPr id="40" name="Text 37"/>
          <p:cNvSpPr/>
          <p:nvPr/>
        </p:nvSpPr>
        <p:spPr>
          <a:xfrm>
            <a:off x="6527490" y="2475309"/>
            <a:ext cx="974843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기술력</a:t>
            </a:r>
            <a:endParaRPr lang="en-US" sz="800" dirty="0"/>
          </a:p>
        </p:txBody>
      </p:sp>
      <p:sp>
        <p:nvSpPr>
          <p:cNvPr id="41" name="Text 38"/>
          <p:cNvSpPr/>
          <p:nvPr/>
        </p:nvSpPr>
        <p:spPr>
          <a:xfrm>
            <a:off x="7502333" y="2475309"/>
            <a:ext cx="1209470" cy="271463"/>
          </a:xfrm>
          <a:prstGeom prst="rect">
            <a:avLst/>
          </a:prstGeom>
          <a:noFill/>
          <a:ln/>
        </p:spPr>
        <p:txBody>
          <a:bodyPr wrap="none" lIns="85090" tIns="1275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경험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수익 모델 및 판매 전략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35769" y="1078706"/>
            <a:ext cx="4021931" cy="392906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7" name="Text 4"/>
          <p:cNvSpPr/>
          <p:nvPr/>
        </p:nvSpPr>
        <p:spPr>
          <a:xfrm>
            <a:off x="435769" y="1078706"/>
            <a:ext cx="4021931" cy="392906"/>
          </a:xfrm>
          <a:prstGeom prst="rect">
            <a:avLst/>
          </a:prstGeom>
          <a:noFill/>
          <a:ln/>
        </p:spPr>
        <p:txBody>
          <a:bodyPr wrap="square" lIns="170053" tIns="1275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Revenue Model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" y="1673423"/>
            <a:ext cx="142875" cy="128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8675" y="1650206"/>
            <a:ext cx="678712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수익원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14363" y="1882378"/>
            <a:ext cx="3664744" cy="364331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[제품 판매, 구독료, 중개 수수료, 광고 등 핵심 수익원을 입력하세요]</a:t>
            </a:r>
            <a:endParaRPr lang="en-US" sz="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3" y="2448520"/>
            <a:ext cx="142875" cy="12858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8675" y="2425303"/>
            <a:ext cx="55012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 정책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614363" y="2657475"/>
            <a:ext cx="3664744" cy="364331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[시장가 대비 가격 경쟁력 및 과금 단위(월/건/사용량)를 입력하세요]</a:t>
            </a:r>
            <a:endParaRPr lang="en-US" sz="9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63" y="3223617"/>
            <a:ext cx="142875" cy="12858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28675" y="3200400"/>
            <a:ext cx="84301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 매출 전략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614363" y="3432572"/>
            <a:ext cx="3664744" cy="364331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[재구매 유도, 구독 갱신, 업셀링 및 크로스셀링 전략을 입력하세요]</a:t>
            </a:r>
            <a:endParaRPr lang="en-US" sz="900" dirty="0"/>
          </a:p>
        </p:txBody>
      </p:sp>
      <p:sp>
        <p:nvSpPr>
          <p:cNvPr id="17" name="Shape 11"/>
          <p:cNvSpPr/>
          <p:nvPr/>
        </p:nvSpPr>
        <p:spPr>
          <a:xfrm>
            <a:off x="4686300" y="1078706"/>
            <a:ext cx="4021931" cy="392906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18" name="Text 12"/>
          <p:cNvSpPr/>
          <p:nvPr/>
        </p:nvSpPr>
        <p:spPr>
          <a:xfrm>
            <a:off x="4686300" y="1078706"/>
            <a:ext cx="4021931" cy="392906"/>
          </a:xfrm>
          <a:prstGeom prst="rect">
            <a:avLst/>
          </a:prstGeom>
          <a:noFill/>
          <a:ln/>
        </p:spPr>
        <p:txBody>
          <a:bodyPr wrap="square" lIns="170053" tIns="1275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Sales &amp; Distribution</a:t>
            </a:r>
            <a:endParaRPr lang="en-US" sz="11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894" y="1673423"/>
            <a:ext cx="142875" cy="12858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5079206" y="1650206"/>
            <a:ext cx="55012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판매 채널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4864894" y="1882378"/>
            <a:ext cx="3664744" cy="364331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[자사몰, 오픈마켓, 오프라인 매장 등 주요 판매 경로를 입력하세요]</a:t>
            </a:r>
            <a:endParaRPr lang="en-US" sz="9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894" y="2448520"/>
            <a:ext cx="142875" cy="12858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079206" y="2425303"/>
            <a:ext cx="8073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파트너십 전략</a:t>
            </a:r>
            <a:endParaRPr lang="en-US" sz="900" dirty="0"/>
          </a:p>
        </p:txBody>
      </p:sp>
      <p:sp>
        <p:nvSpPr>
          <p:cNvPr id="24" name="Text 16"/>
          <p:cNvSpPr/>
          <p:nvPr/>
        </p:nvSpPr>
        <p:spPr>
          <a:xfrm>
            <a:off x="4864894" y="2657475"/>
            <a:ext cx="3664744" cy="182166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[유통 대행사, 전략적 제휴처, B2B 영업 파트너십을 입력하세요]</a:t>
            </a:r>
            <a:endParaRPr lang="en-US" sz="9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4894" y="3041452"/>
            <a:ext cx="142875" cy="128588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5079206" y="3018234"/>
            <a:ext cx="71443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물류 및 운영</a:t>
            </a:r>
            <a:endParaRPr lang="en-US" sz="900" dirty="0"/>
          </a:p>
        </p:txBody>
      </p:sp>
      <p:sp>
        <p:nvSpPr>
          <p:cNvPr id="27" name="Text 18"/>
          <p:cNvSpPr/>
          <p:nvPr/>
        </p:nvSpPr>
        <p:spPr>
          <a:xfrm>
            <a:off x="4864894" y="3250406"/>
            <a:ext cx="3664744" cy="182166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[배송 시스템, 재고 관리, 고객 지원 프로세스를 입력하세요]</a:t>
            </a:r>
            <a:endParaRPr lang="en-US" sz="900" dirty="0"/>
          </a:p>
        </p:txBody>
      </p:sp>
      <p:sp>
        <p:nvSpPr>
          <p:cNvPr id="28" name="Shape 19"/>
          <p:cNvSpPr/>
          <p:nvPr/>
        </p:nvSpPr>
        <p:spPr>
          <a:xfrm>
            <a:off x="428625" y="4268391"/>
            <a:ext cx="8286750" cy="571500"/>
          </a:xfrm>
          <a:prstGeom prst="rect">
            <a:avLst/>
          </a:prstGeom>
          <a:solidFill>
            <a:srgbClr val="F5F8FB"/>
          </a:solidFill>
          <a:ln w="9144">
            <a:solidFill>
              <a:srgbClr val="1F4E78"/>
            </a:solidFill>
            <a:prstDash val="solid"/>
          </a:ln>
        </p:spPr>
      </p:sp>
      <p:sp>
        <p:nvSpPr>
          <p:cNvPr id="29" name="Text 20"/>
          <p:cNvSpPr/>
          <p:nvPr/>
        </p:nvSpPr>
        <p:spPr>
          <a:xfrm>
            <a:off x="642938" y="4538067"/>
            <a:ext cx="4250531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전략: [수익성과 확장성을 동시에 확보하기 위한 핵심 전략 한 줄 요약]</a:t>
            </a:r>
            <a:endParaRPr lang="en-US" sz="900" dirty="0"/>
          </a:p>
        </p:txBody>
      </p:sp>
      <p:sp>
        <p:nvSpPr>
          <p:cNvPr id="30" name="Text 21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고객 확보 및 마케팅 로드맵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35769" y="1078706"/>
            <a:ext cx="2605069" cy="357188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7" name="Text 4"/>
          <p:cNvSpPr/>
          <p:nvPr/>
        </p:nvSpPr>
        <p:spPr>
          <a:xfrm>
            <a:off x="435769" y="1078706"/>
            <a:ext cx="2605069" cy="357188"/>
          </a:xfrm>
          <a:prstGeom prst="rect">
            <a:avLst/>
          </a:prstGeom>
          <a:noFill/>
          <a:ln/>
        </p:spPr>
        <p:txBody>
          <a:bodyPr wrap="square" lIns="170053" tIns="127508" rIns="170053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1단계: 시장 검증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78644" y="1578769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타겟 고객(Early Adopters) 확보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78644" y="1828800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MVP 테스트 및 피드백 반영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78644" y="2078831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커뮤니티 기반 바이럴 마케팅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578644" y="2328863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가치 제안(CVP) 최적화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78644" y="1578769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578644" y="1828800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578644" y="2078831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578644" y="2328863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3269438" y="1078706"/>
            <a:ext cx="2605069" cy="357188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17" name="Text 14"/>
          <p:cNvSpPr/>
          <p:nvPr/>
        </p:nvSpPr>
        <p:spPr>
          <a:xfrm>
            <a:off x="3269438" y="1078706"/>
            <a:ext cx="2605069" cy="357188"/>
          </a:xfrm>
          <a:prstGeom prst="rect">
            <a:avLst/>
          </a:prstGeom>
          <a:noFill/>
          <a:ln/>
        </p:spPr>
        <p:txBody>
          <a:bodyPr wrap="square" lIns="170053" tIns="127508" rIns="170053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2단계: 채널 확장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3412313" y="1578769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채널 중심 퍼포먼스 광고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3412313" y="1828800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콘텐츠 마케팅 및 SEO 강화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412313" y="2078831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전략적 제휴 및 파트너십 구축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3412313" y="2328863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추천(Referral) 프로그램 운영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412313" y="1578769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3412313" y="1828800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3412313" y="2078831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3412313" y="2328863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6103107" y="1078706"/>
            <a:ext cx="2605069" cy="357188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27" name="Text 24"/>
          <p:cNvSpPr/>
          <p:nvPr/>
        </p:nvSpPr>
        <p:spPr>
          <a:xfrm>
            <a:off x="6103107" y="1078706"/>
            <a:ext cx="2605069" cy="357188"/>
          </a:xfrm>
          <a:prstGeom prst="rect">
            <a:avLst/>
          </a:prstGeom>
          <a:noFill/>
          <a:ln/>
        </p:spPr>
        <p:txBody>
          <a:bodyPr wrap="square" lIns="170053" tIns="127508" rIns="170053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3단계: 브랜드 성장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6245982" y="1578769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매스 미디어 및 브랜드 캠페인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6245982" y="1828800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글로벌/인접 시장 진출 확대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6245982" y="2078831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기반 개인화 마케팅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6245982" y="2328863"/>
            <a:ext cx="2319319" cy="16430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로열티 프로그램 및 팬덤 형성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6245982" y="1578769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6245982" y="1828800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6245982" y="2078831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6245982" y="2328863"/>
            <a:ext cx="4247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•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428625" y="3657600"/>
            <a:ext cx="8286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성과지표 (KPI)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428625" y="4029075"/>
            <a:ext cx="1571625" cy="714375"/>
          </a:xfrm>
          <a:prstGeom prst="rect">
            <a:avLst/>
          </a:prstGeom>
          <a:solidFill>
            <a:srgbClr val="F5F8FB"/>
          </a:solidFill>
          <a:ln w="9144">
            <a:solidFill>
              <a:srgbClr val="D9EAF7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500063" y="4136231"/>
            <a:ext cx="1428750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매출액</a:t>
            </a:r>
            <a:endParaRPr lang="en-US" sz="750" dirty="0"/>
          </a:p>
        </p:txBody>
      </p:sp>
      <p:sp>
        <p:nvSpPr>
          <p:cNvPr id="39" name="Text 36"/>
          <p:cNvSpPr/>
          <p:nvPr/>
        </p:nvSpPr>
        <p:spPr>
          <a:xfrm>
            <a:off x="500063" y="4329113"/>
            <a:ext cx="142875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[목표치]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2107406" y="4029075"/>
            <a:ext cx="1571625" cy="714375"/>
          </a:xfrm>
          <a:prstGeom prst="rect">
            <a:avLst/>
          </a:prstGeom>
          <a:solidFill>
            <a:srgbClr val="F5F8FB"/>
          </a:solidFill>
          <a:ln w="9144">
            <a:solidFill>
              <a:srgbClr val="D9EAF7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178844" y="4136231"/>
            <a:ext cx="1428750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신규 방문자</a:t>
            </a:r>
            <a:endParaRPr lang="en-US" sz="750" dirty="0"/>
          </a:p>
        </p:txBody>
      </p:sp>
      <p:sp>
        <p:nvSpPr>
          <p:cNvPr id="42" name="Text 39"/>
          <p:cNvSpPr/>
          <p:nvPr/>
        </p:nvSpPr>
        <p:spPr>
          <a:xfrm>
            <a:off x="2178844" y="4329113"/>
            <a:ext cx="142875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[목표치]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3786188" y="4029075"/>
            <a:ext cx="1571625" cy="714375"/>
          </a:xfrm>
          <a:prstGeom prst="rect">
            <a:avLst/>
          </a:prstGeom>
          <a:solidFill>
            <a:srgbClr val="F5F8FB"/>
          </a:solidFill>
          <a:ln w="9144">
            <a:solidFill>
              <a:srgbClr val="D9EAF7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3857625" y="4136231"/>
            <a:ext cx="1428750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전환율(CVR)</a:t>
            </a:r>
            <a:endParaRPr lang="en-US" sz="750" dirty="0"/>
          </a:p>
        </p:txBody>
      </p:sp>
      <p:sp>
        <p:nvSpPr>
          <p:cNvPr id="45" name="Text 42"/>
          <p:cNvSpPr/>
          <p:nvPr/>
        </p:nvSpPr>
        <p:spPr>
          <a:xfrm>
            <a:off x="3857625" y="4329113"/>
            <a:ext cx="142875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[목표치]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5464969" y="4029075"/>
            <a:ext cx="1571625" cy="714375"/>
          </a:xfrm>
          <a:prstGeom prst="rect">
            <a:avLst/>
          </a:prstGeom>
          <a:solidFill>
            <a:srgbClr val="F5F8FB"/>
          </a:solidFill>
          <a:ln w="9144">
            <a:solidFill>
              <a:srgbClr val="D9EAF7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536406" y="4136231"/>
            <a:ext cx="1428750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고객획득비용(CAC)</a:t>
            </a:r>
            <a:endParaRPr lang="en-US" sz="750" dirty="0"/>
          </a:p>
        </p:txBody>
      </p:sp>
      <p:sp>
        <p:nvSpPr>
          <p:cNvPr id="48" name="Text 45"/>
          <p:cNvSpPr/>
          <p:nvPr/>
        </p:nvSpPr>
        <p:spPr>
          <a:xfrm>
            <a:off x="5536406" y="4329113"/>
            <a:ext cx="142875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[목표치]</a:t>
            </a:r>
            <a:endParaRPr lang="en-US" sz="1000" dirty="0"/>
          </a:p>
        </p:txBody>
      </p:sp>
      <p:sp>
        <p:nvSpPr>
          <p:cNvPr id="49" name="Shape 46"/>
          <p:cNvSpPr/>
          <p:nvPr/>
        </p:nvSpPr>
        <p:spPr>
          <a:xfrm>
            <a:off x="7143750" y="4029075"/>
            <a:ext cx="1571625" cy="714375"/>
          </a:xfrm>
          <a:prstGeom prst="rect">
            <a:avLst/>
          </a:prstGeom>
          <a:solidFill>
            <a:srgbClr val="F5F8FB"/>
          </a:solidFill>
          <a:ln w="9144">
            <a:solidFill>
              <a:srgbClr val="D9EAF7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7215188" y="4136231"/>
            <a:ext cx="1428750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재구매율</a:t>
            </a:r>
            <a:endParaRPr lang="en-US" sz="750" dirty="0"/>
          </a:p>
        </p:txBody>
      </p:sp>
      <p:sp>
        <p:nvSpPr>
          <p:cNvPr id="51" name="Text 48"/>
          <p:cNvSpPr/>
          <p:nvPr/>
        </p:nvSpPr>
        <p:spPr>
          <a:xfrm>
            <a:off x="7215188" y="4329113"/>
            <a:ext cx="142875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[목표치]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 운영 체계 및 팀 역량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1100138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07231" y="1071563"/>
            <a:ext cx="10763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프로세스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428625" y="1478756"/>
            <a:ext cx="4364162" cy="607219"/>
          </a:xfrm>
          <a:prstGeom prst="rect">
            <a:avLst/>
          </a:prstGeom>
          <a:solidFill>
            <a:srgbClr val="F5F8FB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71500" y="1737717"/>
            <a:ext cx="285750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00125" y="1657350"/>
            <a:ext cx="3649787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조달 및 개발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1000125" y="1868091"/>
            <a:ext cx="3649787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원자재 확보 및 제품/서비스 기능 고도화</a:t>
            </a:r>
            <a:endParaRPr lang="en-US" sz="800" dirty="0"/>
          </a:p>
        </p:txBody>
      </p:sp>
      <p:sp>
        <p:nvSpPr>
          <p:cNvPr id="12" name="Shape 8"/>
          <p:cNvSpPr/>
          <p:nvPr/>
        </p:nvSpPr>
        <p:spPr>
          <a:xfrm>
            <a:off x="428625" y="2193131"/>
            <a:ext cx="4364162" cy="607219"/>
          </a:xfrm>
          <a:prstGeom prst="rect">
            <a:avLst/>
          </a:prstGeom>
          <a:solidFill>
            <a:srgbClr val="F5F8FB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71500" y="2452092"/>
            <a:ext cx="285750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000125" y="2371725"/>
            <a:ext cx="3649787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생산 및 제공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000125" y="2582466"/>
            <a:ext cx="3649787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품질 관리 기준 준수 및 안정적인 서비스 배포</a:t>
            </a:r>
            <a:endParaRPr lang="en-US" sz="800" dirty="0"/>
          </a:p>
        </p:txBody>
      </p:sp>
      <p:sp>
        <p:nvSpPr>
          <p:cNvPr id="16" name="Shape 12"/>
          <p:cNvSpPr/>
          <p:nvPr/>
        </p:nvSpPr>
        <p:spPr>
          <a:xfrm>
            <a:off x="428625" y="2907506"/>
            <a:ext cx="4364162" cy="607219"/>
          </a:xfrm>
          <a:prstGeom prst="rect">
            <a:avLst/>
          </a:prstGeom>
          <a:solidFill>
            <a:srgbClr val="F5F8FB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1500" y="3166467"/>
            <a:ext cx="285750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000125" y="3086100"/>
            <a:ext cx="3649787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마케팅 및 판매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000125" y="3296841"/>
            <a:ext cx="3649787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타겟 채널별 캠페인 실행 및 고객 접점 확대</a:t>
            </a:r>
            <a:endParaRPr lang="en-US" sz="800" dirty="0"/>
          </a:p>
        </p:txBody>
      </p:sp>
      <p:sp>
        <p:nvSpPr>
          <p:cNvPr id="20" name="Shape 16"/>
          <p:cNvSpPr/>
          <p:nvPr/>
        </p:nvSpPr>
        <p:spPr>
          <a:xfrm>
            <a:off x="428625" y="3621881"/>
            <a:ext cx="4364162" cy="607219"/>
          </a:xfrm>
          <a:prstGeom prst="rect">
            <a:avLst/>
          </a:prstGeom>
          <a:solidFill>
            <a:srgbClr val="F5F8FB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71500" y="3880842"/>
            <a:ext cx="285750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1000125" y="3800475"/>
            <a:ext cx="3649787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지원 및 개선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1000125" y="4011216"/>
            <a:ext cx="3649787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CS 대응 및 사용자 피드백 기반 제품 업데이트</a:t>
            </a:r>
            <a:endParaRPr lang="en-US" sz="800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537" y="1100138"/>
            <a:ext cx="214313" cy="17145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5400005" y="1071563"/>
            <a:ext cx="9525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팀 구성</a:t>
            </a:r>
            <a:endParaRPr lang="en-US" sz="1200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4274" y="1693069"/>
            <a:ext cx="100013" cy="11430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5435724" y="1664494"/>
            <a:ext cx="1892312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대표자:</a:t>
            </a: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[주요 경력 및 전문 분야 입력]</a:t>
            </a:r>
            <a:endParaRPr lang="en-US" sz="80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274" y="1935956"/>
            <a:ext cx="142875" cy="11430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478587" y="1907381"/>
            <a:ext cx="203836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기술/개발:</a:t>
            </a: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[핵심 개발 역량 및 담당 역할]</a:t>
            </a:r>
            <a:endParaRPr lang="en-US" sz="800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274" y="2178844"/>
            <a:ext cx="114300" cy="1143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450012" y="2150269"/>
            <a:ext cx="215266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마케팅/영업:</a:t>
            </a: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[시장 진입 및 확장 전략 담당]</a:t>
            </a:r>
            <a:endParaRPr lang="en-US" sz="800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4274" y="2421731"/>
            <a:ext cx="114300" cy="114300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5450012" y="2393156"/>
            <a:ext cx="2120912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채용 계획:</a:t>
            </a: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[향후 보강이 필요한 핵심 직무]</a:t>
            </a:r>
            <a:endParaRPr lang="en-US" sz="800" dirty="0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78537" y="3436144"/>
            <a:ext cx="214313" cy="17145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5400005" y="3407569"/>
            <a:ext cx="7334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 자원</a:t>
            </a:r>
            <a:endParaRPr lang="en-US" sz="1200" dirty="0"/>
          </a:p>
        </p:txBody>
      </p:sp>
      <p:sp>
        <p:nvSpPr>
          <p:cNvPr id="36" name="Shape 26"/>
          <p:cNvSpPr/>
          <p:nvPr/>
        </p:nvSpPr>
        <p:spPr>
          <a:xfrm>
            <a:off x="5078537" y="3814763"/>
            <a:ext cx="3636838" cy="1285875"/>
          </a:xfrm>
          <a:prstGeom prst="rect">
            <a:avLst/>
          </a:prstGeom>
          <a:solidFill>
            <a:srgbClr val="FFFFFF"/>
          </a:solidFill>
          <a:ln w="9144">
            <a:solidFill>
              <a:srgbClr val="A6A6A6"/>
            </a:solidFill>
            <a:prstDash val="solid"/>
          </a:ln>
        </p:spPr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1412" y="3986213"/>
            <a:ext cx="114300" cy="114300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5407149" y="3957638"/>
            <a:ext cx="2049028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시설/장비: [사무실, 생산 설비, IT 인프라]</a:t>
            </a:r>
            <a:endParaRPr lang="en-US" sz="850" dirty="0"/>
          </a:p>
        </p:txBody>
      </p:sp>
      <p:pic>
        <p:nvPicPr>
          <p:cNvPr id="39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1412" y="4229100"/>
            <a:ext cx="114300" cy="114300"/>
          </a:xfrm>
          <a:prstGeom prst="rect">
            <a:avLst/>
          </a:prstGeom>
        </p:spPr>
      </p:pic>
      <p:sp>
        <p:nvSpPr>
          <p:cNvPr id="40" name="Text 28"/>
          <p:cNvSpPr/>
          <p:nvPr/>
        </p:nvSpPr>
        <p:spPr>
          <a:xfrm>
            <a:off x="5407149" y="4200525"/>
            <a:ext cx="1886006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지식재산권: [특허, 상표권, 인증 현황]</a:t>
            </a:r>
            <a:endParaRPr lang="en-US" sz="850" dirty="0"/>
          </a:p>
        </p:txBody>
      </p:sp>
      <p:pic>
        <p:nvPicPr>
          <p:cNvPr id="41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1412" y="4471988"/>
            <a:ext cx="114300" cy="114300"/>
          </a:xfrm>
          <a:prstGeom prst="rect">
            <a:avLst/>
          </a:prstGeom>
        </p:spPr>
      </p:pic>
      <p:sp>
        <p:nvSpPr>
          <p:cNvPr id="42" name="Text 29"/>
          <p:cNvSpPr/>
          <p:nvPr/>
        </p:nvSpPr>
        <p:spPr>
          <a:xfrm>
            <a:off x="5407149" y="4443413"/>
            <a:ext cx="19685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네트워크: [주요 파트너사 및 협력 체계]</a:t>
            </a:r>
            <a:endParaRPr lang="en-US" sz="850" dirty="0"/>
          </a:p>
        </p:txBody>
      </p:sp>
      <p:sp>
        <p:nvSpPr>
          <p:cNvPr id="43" name="Text 30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7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 재무 추정 및 자금 계획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28625" y="1000125"/>
            <a:ext cx="4000500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3개년 추정 손익 (단위: 백만원)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32197" y="1325166"/>
            <a:ext cx="1065033" cy="250031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2197" y="1325166"/>
            <a:ext cx="1065033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항목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1497230" y="1325166"/>
            <a:ext cx="976071" cy="250031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97230" y="1325166"/>
            <a:ext cx="976071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1차년도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2470231" y="1325166"/>
            <a:ext cx="977578" cy="250031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470231" y="1325166"/>
            <a:ext cx="977578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2차년도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3444794" y="1325166"/>
            <a:ext cx="980759" cy="250031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44794" y="1325166"/>
            <a:ext cx="980759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3차년도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432197" y="1568053"/>
            <a:ext cx="1075190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매출액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1507387" y="1568053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2480053" y="1568053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3452719" y="1568053"/>
            <a:ext cx="972834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1,500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432197" y="1818084"/>
            <a:ext cx="1075190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매출원가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1507387" y="1818084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2480053" y="1818084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180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3452719" y="1818084"/>
            <a:ext cx="972834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432197" y="2068116"/>
            <a:ext cx="1075190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영업비용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1507387" y="2068116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2480053" y="2068116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200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3452719" y="2068116"/>
            <a:ext cx="972834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432197" y="2318147"/>
            <a:ext cx="1075190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영업이익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1507387" y="2318147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-20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2480053" y="2318147"/>
            <a:ext cx="972666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120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3452719" y="2318147"/>
            <a:ext cx="972834" cy="250031"/>
          </a:xfrm>
          <a:prstGeom prst="rect">
            <a:avLst/>
          </a:prstGeom>
          <a:noFill/>
          <a:ln/>
        </p:spPr>
        <p:txBody>
          <a:bodyPr wrap="none" lIns="85090" tIns="102108" rIns="8509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600</a:t>
            </a:r>
            <a:endParaRPr lang="en-US" sz="850" dirty="0"/>
          </a:p>
        </p:txBody>
      </p:sp>
      <p:pic>
        <p:nvPicPr>
          <p:cNvPr id="3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894" y="1150144"/>
            <a:ext cx="3700463" cy="1985963"/>
          </a:xfrm>
          <a:prstGeom prst="rect">
            <a:avLst/>
          </a:prstGeom>
        </p:spPr>
      </p:pic>
      <p:sp>
        <p:nvSpPr>
          <p:cNvPr id="32" name="Shape 28"/>
          <p:cNvSpPr/>
          <p:nvPr/>
        </p:nvSpPr>
        <p:spPr>
          <a:xfrm>
            <a:off x="428625" y="3571875"/>
            <a:ext cx="8286750" cy="739378"/>
          </a:xfrm>
          <a:prstGeom prst="rect">
            <a:avLst/>
          </a:prstGeom>
          <a:solidFill>
            <a:srgbClr val="F5F8FB"/>
          </a:solidFill>
          <a:ln w="9144">
            <a:solidFill>
              <a:srgbClr val="1F4E78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571500" y="3714750"/>
            <a:ext cx="800100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 자금 및 조달 계획</a:t>
            </a:r>
            <a:endParaRPr lang="en-US" sz="1000" dirty="0"/>
          </a:p>
        </p:txBody>
      </p:sp>
      <p:sp>
        <p:nvSpPr>
          <p:cNvPr id="34" name="Text 30"/>
          <p:cNvSpPr/>
          <p:nvPr/>
        </p:nvSpPr>
        <p:spPr>
          <a:xfrm>
            <a:off x="571500" y="3982641"/>
            <a:ext cx="80010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필요 자금: [금액 입력] | 조달처: [자기자본/투자/대출/지원금]</a:t>
            </a:r>
            <a:endParaRPr lang="en-US" sz="850" dirty="0"/>
          </a:p>
        </p:txBody>
      </p:sp>
      <p:sp>
        <p:nvSpPr>
          <p:cNvPr id="35" name="Text 31"/>
          <p:cNvSpPr/>
          <p:nvPr/>
        </p:nvSpPr>
        <p:spPr>
          <a:xfrm>
            <a:off x="571500" y="4139803"/>
            <a:ext cx="80010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사용처: 제품 개발(40%), 마케팅 및 영업(30%), 운영 및 인건비(30%)</a:t>
            </a:r>
            <a:endParaRPr lang="en-US" sz="850" dirty="0"/>
          </a:p>
        </p:txBody>
      </p:sp>
      <p:sp>
        <p:nvSpPr>
          <p:cNvPr id="36" name="Text 32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8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 추진 일정 및 목표 달성 로드맵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32197" y="1075134"/>
            <a:ext cx="1655899" cy="428625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32197" y="1075134"/>
            <a:ext cx="1655899" cy="428625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단계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2088096" y="1075134"/>
            <a:ext cx="3311798" cy="428625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088096" y="1075134"/>
            <a:ext cx="3311798" cy="428625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추진 과제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5399894" y="1075134"/>
            <a:ext cx="3311909" cy="428625"/>
          </a:xfrm>
          <a:prstGeom prst="rect">
            <a:avLst/>
          </a:prstGeom>
          <a:solidFill>
            <a:srgbClr val="1F4E78"/>
          </a:solidFill>
          <a:ln w="9144">
            <a:solidFill>
              <a:srgbClr val="E7E6E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399894" y="1075134"/>
            <a:ext cx="3311909" cy="428625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산출물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432197" y="1500188"/>
            <a:ext cx="1655899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1단계 (준비)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2088096" y="1500188"/>
            <a:ext cx="3311798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검증, MVP 개발, 초기 팀 빌딩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399894" y="1500188"/>
            <a:ext cx="3311909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사업계획서, MVP 제품, 파트너십 MOU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32197" y="1810941"/>
            <a:ext cx="8279606" cy="310753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16" name="Text 13"/>
          <p:cNvSpPr/>
          <p:nvPr/>
        </p:nvSpPr>
        <p:spPr>
          <a:xfrm>
            <a:off x="432197" y="1810941"/>
            <a:ext cx="1655899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2단계 (실행)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088096" y="1810941"/>
            <a:ext cx="3311798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정식 서비스 런칭, 마케팅 캠페인 전개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399894" y="1810941"/>
            <a:ext cx="3311909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정식 버전 앱/웹, 초기 유료 고객 리스트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432197" y="2121694"/>
            <a:ext cx="1655899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 (확장)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2088096" y="2121694"/>
            <a:ext cx="3311798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고도화, 인접 시장 진출, 시리즈 A 투자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5399894" y="2121694"/>
            <a:ext cx="3311909" cy="310753"/>
          </a:xfrm>
          <a:prstGeom prst="rect">
            <a:avLst/>
          </a:prstGeom>
          <a:noFill/>
          <a:ln/>
        </p:spPr>
        <p:txBody>
          <a:bodyPr wrap="square" lIns="170053" tIns="153035" rIns="170053" bIns="0" rtlCol="0" anchor="ctr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업데이트 리포트, 시장 점유율 분석 보고서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28625" y="2721769"/>
            <a:ext cx="8286750" cy="857250"/>
          </a:xfrm>
          <a:prstGeom prst="rect">
            <a:avLst/>
          </a:prstGeom>
          <a:solidFill>
            <a:srgbClr val="D9EAF7"/>
          </a:solidFill>
          <a:ln w="9144">
            <a:solidFill>
              <a:srgbClr val="1F4E78"/>
            </a:solidFill>
            <a:prstDash val="solid"/>
          </a:ln>
        </p:spPr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" y="2927152"/>
            <a:ext cx="178594" cy="15716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928688" y="2900363"/>
            <a:ext cx="1563142" cy="210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향후 12개월 핵심 목표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642938" y="3182541"/>
            <a:ext cx="7858125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[예: 월 매출 1억 달성 / 유료 회원 1만 명 확보 / 주요 인증 2건 획득]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8078130" y="4793456"/>
            <a:ext cx="637245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9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707231"/>
            <a:ext cx="9144000" cy="7144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85750"/>
            <a:ext cx="87153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 리스크 관리 및 대응 방안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35769" y="1078706"/>
            <a:ext cx="4021931" cy="321469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7" name="Text 4"/>
          <p:cNvSpPr/>
          <p:nvPr/>
        </p:nvSpPr>
        <p:spPr>
          <a:xfrm>
            <a:off x="435769" y="1078706"/>
            <a:ext cx="4021931" cy="321469"/>
          </a:xfrm>
          <a:prstGeom prst="rect">
            <a:avLst/>
          </a:prstGeom>
          <a:noFill/>
          <a:ln/>
        </p:spPr>
        <p:txBody>
          <a:bodyPr wrap="square" lIns="170053" tIns="1021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리스크 (Market)</a:t>
            </a:r>
            <a:endParaRPr lang="en-US" sz="1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" y="1557338"/>
            <a:ext cx="114300" cy="1143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92944" y="1553766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 위험</a:t>
            </a:r>
            <a:endParaRPr lang="en-US" sz="800" dirty="0"/>
          </a:p>
        </p:txBody>
      </p:sp>
      <p:sp>
        <p:nvSpPr>
          <p:cNvPr id="10" name="Text 6"/>
          <p:cNvSpPr/>
          <p:nvPr/>
        </p:nvSpPr>
        <p:spPr>
          <a:xfrm>
            <a:off x="578644" y="1735931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유사 서비스 출시 및 가격 경쟁 심화</a:t>
            </a:r>
            <a:endParaRPr lang="en-US" sz="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44" y="2017384"/>
            <a:ext cx="114300" cy="1143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92944" y="2013812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13" name="Text 8"/>
          <p:cNvSpPr/>
          <p:nvPr/>
        </p:nvSpPr>
        <p:spPr>
          <a:xfrm>
            <a:off x="578644" y="2195978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독자적 기술 고도화 및 고객 락인(Lock-in) 전략 강화</a:t>
            </a:r>
            <a:endParaRPr lang="en-US" sz="850" dirty="0"/>
          </a:p>
        </p:txBody>
      </p:sp>
      <p:sp>
        <p:nvSpPr>
          <p:cNvPr id="14" name="Shape 9"/>
          <p:cNvSpPr/>
          <p:nvPr/>
        </p:nvSpPr>
        <p:spPr>
          <a:xfrm>
            <a:off x="4686300" y="1078706"/>
            <a:ext cx="4021931" cy="321469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15" name="Text 10"/>
          <p:cNvSpPr/>
          <p:nvPr/>
        </p:nvSpPr>
        <p:spPr>
          <a:xfrm>
            <a:off x="4686300" y="1078706"/>
            <a:ext cx="4021931" cy="321469"/>
          </a:xfrm>
          <a:prstGeom prst="rect">
            <a:avLst/>
          </a:prstGeom>
          <a:noFill/>
          <a:ln/>
        </p:spPr>
        <p:txBody>
          <a:bodyPr wrap="square" lIns="170053" tIns="1021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리스크 (Operational)</a:t>
            </a:r>
            <a:endParaRPr lang="en-US" sz="10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175" y="1557338"/>
            <a:ext cx="114300" cy="1143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43475" y="1553766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 위험</a:t>
            </a:r>
            <a:endParaRPr lang="en-US" sz="800" dirty="0"/>
          </a:p>
        </p:txBody>
      </p:sp>
      <p:sp>
        <p:nvSpPr>
          <p:cNvPr id="18" name="Text 12"/>
          <p:cNvSpPr/>
          <p:nvPr/>
        </p:nvSpPr>
        <p:spPr>
          <a:xfrm>
            <a:off x="4829175" y="1735931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인력 유출 및 운영 프로세스 병목 현상</a:t>
            </a:r>
            <a:endParaRPr lang="en-US" sz="8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175" y="2017384"/>
            <a:ext cx="114300" cy="1143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943475" y="2013812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21" name="Text 14"/>
          <p:cNvSpPr/>
          <p:nvPr/>
        </p:nvSpPr>
        <p:spPr>
          <a:xfrm>
            <a:off x="4829175" y="2195978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스톡옵션 등 보상 체계 수립 및 업무 매뉴얼 표준화</a:t>
            </a:r>
            <a:endParaRPr lang="en-US" sz="850" dirty="0"/>
          </a:p>
        </p:txBody>
      </p:sp>
      <p:sp>
        <p:nvSpPr>
          <p:cNvPr id="22" name="Shape 15"/>
          <p:cNvSpPr/>
          <p:nvPr/>
        </p:nvSpPr>
        <p:spPr>
          <a:xfrm>
            <a:off x="435769" y="2864644"/>
            <a:ext cx="4021931" cy="321469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23" name="Text 16"/>
          <p:cNvSpPr/>
          <p:nvPr/>
        </p:nvSpPr>
        <p:spPr>
          <a:xfrm>
            <a:off x="435769" y="2864644"/>
            <a:ext cx="4021931" cy="321469"/>
          </a:xfrm>
          <a:prstGeom prst="rect">
            <a:avLst/>
          </a:prstGeom>
          <a:noFill/>
          <a:ln/>
        </p:spPr>
        <p:txBody>
          <a:bodyPr wrap="square" lIns="170053" tIns="1021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재무 리스크 (Financial)</a:t>
            </a:r>
            <a:endParaRPr lang="en-US" sz="10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4" y="3343275"/>
            <a:ext cx="114300" cy="11430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692944" y="3339703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 위험</a:t>
            </a:r>
            <a:endParaRPr lang="en-US" sz="800" dirty="0"/>
          </a:p>
        </p:txBody>
      </p:sp>
      <p:sp>
        <p:nvSpPr>
          <p:cNvPr id="26" name="Text 18"/>
          <p:cNvSpPr/>
          <p:nvPr/>
        </p:nvSpPr>
        <p:spPr>
          <a:xfrm>
            <a:off x="578644" y="3521869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마케팅 비용 과다 지출로 인한 현금 흐름 악화</a:t>
            </a:r>
            <a:endParaRPr lang="en-US" sz="85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44" y="3803321"/>
            <a:ext cx="114300" cy="11430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692944" y="3799749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29" name="Text 20"/>
          <p:cNvSpPr/>
          <p:nvPr/>
        </p:nvSpPr>
        <p:spPr>
          <a:xfrm>
            <a:off x="578644" y="3981915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월별 자금 수지 분석 및 단계별 투자 유치 로드맵 실행</a:t>
            </a:r>
            <a:endParaRPr lang="en-US" sz="850" dirty="0"/>
          </a:p>
        </p:txBody>
      </p:sp>
      <p:sp>
        <p:nvSpPr>
          <p:cNvPr id="30" name="Shape 21"/>
          <p:cNvSpPr/>
          <p:nvPr/>
        </p:nvSpPr>
        <p:spPr>
          <a:xfrm>
            <a:off x="4686300" y="2864644"/>
            <a:ext cx="4021931" cy="321469"/>
          </a:xfrm>
          <a:prstGeom prst="rect">
            <a:avLst/>
          </a:prstGeom>
          <a:solidFill>
            <a:srgbClr val="1F4E78"/>
          </a:solidFill>
          <a:ln/>
        </p:spPr>
      </p:sp>
      <p:sp>
        <p:nvSpPr>
          <p:cNvPr id="31" name="Text 22"/>
          <p:cNvSpPr/>
          <p:nvPr/>
        </p:nvSpPr>
        <p:spPr>
          <a:xfrm>
            <a:off x="4686300" y="2864644"/>
            <a:ext cx="4021931" cy="321469"/>
          </a:xfrm>
          <a:prstGeom prst="rect">
            <a:avLst/>
          </a:prstGeom>
          <a:noFill/>
          <a:ln/>
        </p:spPr>
        <p:txBody>
          <a:bodyPr wrap="square" lIns="170053" tIns="1021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규제/기술 리스크 (Legal/Tech)</a:t>
            </a:r>
            <a:endParaRPr lang="en-US" sz="1000" dirty="0"/>
          </a:p>
        </p:txBody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175" y="3343275"/>
            <a:ext cx="114300" cy="11430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4943475" y="3339703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 위험</a:t>
            </a:r>
            <a:endParaRPr lang="en-US" sz="800" dirty="0"/>
          </a:p>
        </p:txBody>
      </p:sp>
      <p:sp>
        <p:nvSpPr>
          <p:cNvPr id="34" name="Text 24"/>
          <p:cNvSpPr/>
          <p:nvPr/>
        </p:nvSpPr>
        <p:spPr>
          <a:xfrm>
            <a:off x="4829175" y="3521869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관련 법규 변경 및 데이터 보안 사고 발생</a:t>
            </a:r>
            <a:endParaRPr lang="en-US" sz="850" dirty="0"/>
          </a:p>
        </p:txBody>
      </p:sp>
      <p:pic>
        <p:nvPicPr>
          <p:cNvPr id="35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175" y="3803321"/>
            <a:ext cx="114300" cy="114300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4943475" y="3799749"/>
            <a:ext cx="520712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1F4E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대응 방안</a:t>
            </a:r>
            <a:endParaRPr lang="en-US" sz="800" dirty="0"/>
          </a:p>
        </p:txBody>
      </p:sp>
      <p:sp>
        <p:nvSpPr>
          <p:cNvPr id="37" name="Text 26"/>
          <p:cNvSpPr/>
          <p:nvPr/>
        </p:nvSpPr>
        <p:spPr>
          <a:xfrm>
            <a:off x="4829175" y="3981915"/>
            <a:ext cx="3736181" cy="160009"/>
          </a:xfrm>
          <a:prstGeom prst="rect">
            <a:avLst/>
          </a:prstGeom>
          <a:noFill/>
          <a:ln/>
        </p:spPr>
        <p:txBody>
          <a:bodyPr wrap="none" lIns="42545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4A4A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법률 자문 정례화 및 보안 시스템 강화(ISO 인증 등)</a:t>
            </a:r>
            <a:endParaRPr lang="en-US" sz="850" dirty="0"/>
          </a:p>
        </p:txBody>
      </p:sp>
      <p:sp>
        <p:nvSpPr>
          <p:cNvPr id="38" name="Text 27"/>
          <p:cNvSpPr/>
          <p:nvPr/>
        </p:nvSpPr>
        <p:spPr>
          <a:xfrm>
            <a:off x="8022487" y="4793456"/>
            <a:ext cx="69288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A6A6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 | 10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35022" y="428625"/>
            <a:ext cx="1473901" cy="160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kern="0" spc="8" dirty="0">
                <a:solidFill>
                  <a:srgbClr val="FFFFFF">
                    <a:alpha val="50000"/>
                  </a:srgbClr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THANK YOU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1069107" y="1596628"/>
            <a:ext cx="7005731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850" b="1" kern="0" spc="2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실행을 통해 증명하고 성장하겠습니다</a:t>
            </a:r>
            <a:endParaRPr lang="en-US" sz="2850" dirty="0"/>
          </a:p>
        </p:txBody>
      </p:sp>
      <p:sp>
        <p:nvSpPr>
          <p:cNvPr id="5" name="Text 2"/>
          <p:cNvSpPr/>
          <p:nvPr/>
        </p:nvSpPr>
        <p:spPr>
          <a:xfrm>
            <a:off x="1069107" y="2278856"/>
            <a:ext cx="700573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D9EAF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함께 혁신을 만들어갈 파트너를 기다립니다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2782379" y="3078956"/>
            <a:ext cx="3579186" cy="46791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2782379" y="3078956"/>
            <a:ext cx="3579186" cy="714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2379" y="3391495"/>
            <a:ext cx="114300" cy="128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982404" y="3368278"/>
            <a:ext cx="58584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[담당자명]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3997" y="3391495"/>
            <a:ext cx="128588" cy="12858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068310" y="3368278"/>
            <a:ext cx="7501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[연락처 입력]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209" y="3391495"/>
            <a:ext cx="128588" cy="12858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318522" y="3368278"/>
            <a:ext cx="104304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[이메일 주소 입력]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1073</Words>
  <Application>Microsoft Office PowerPoint</Application>
  <PresentationFormat>화면 슬라이드 쇼(16:9)</PresentationFormat>
  <Paragraphs>233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Malgun Gothic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jihye hong</cp:lastModifiedBy>
  <cp:revision>1</cp:revision>
  <dcterms:created xsi:type="dcterms:W3CDTF">2026-09-02T12:49:21Z</dcterms:created>
  <dcterms:modified xsi:type="dcterms:W3CDTF">2026-09-02T12:49:43Z</dcterms:modified>
</cp:coreProperties>
</file>