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1234440"/>
            <a:ext cx="6766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8283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사업계획서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13232" y="20574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687A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아이디어와 실행 계획을 체계적으로 정리하는 범용 사업계획서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AF2F8"/>
          </a:solidFill>
          <a:ln w="12700">
            <a:solidFill>
              <a:srgbClr val="EAF2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372600" y="914400"/>
            <a:ext cx="1920240" cy="4480560"/>
          </a:xfrm>
          <a:prstGeom prst="rect">
            <a:avLst/>
          </a:prstGeom>
          <a:solidFill>
            <a:srgbClr val="FFFFFF">
              <a:alpha val="90000"/>
            </a:srgbClr>
          </a:solidFill>
          <a:ln w="15240">
            <a:solidFill>
              <a:srgbClr val="BFD3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46920" y="13258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15F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315F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9646920" y="2331720"/>
            <a:ext cx="914400" cy="914400"/>
          </a:xfrm>
          <a:prstGeom prst="line">
            <a:avLst/>
          </a:prstGeom>
          <a:noFill/>
          <a:ln w="25400">
            <a:solidFill>
              <a:srgbClr val="9ABA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46920" y="2743200"/>
            <a:ext cx="1371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7186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사업명</a:t>
            </a:r>
            <a:endParaRPr lang="en-US" sz="1000" dirty="0"/>
          </a:p>
          <a:p>
            <a:pPr algn="ctr" indent="0" marL="0">
              <a:buNone/>
            </a:pP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7186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회사명 / 대표자</a:t>
            </a:r>
            <a:endParaRPr lang="en-US" sz="1000" dirty="0"/>
          </a:p>
          <a:p>
            <a:pPr algn="ctr" indent="0" marL="0">
              <a:buNone/>
            </a:pP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7186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작성일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297180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사업명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737360" y="288036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847088" y="2926080"/>
            <a:ext cx="56327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사업명을 입력하세요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31520" y="370332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회사명 / 대표자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1737360" y="361188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847088" y="3657600"/>
            <a:ext cx="56327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회사명 / 대표자명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31520" y="443484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작성일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1737360" y="4343400"/>
            <a:ext cx="292608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847088" y="4389120"/>
            <a:ext cx="27066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     년     월     일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OVERVIEW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개요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41732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사업명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783080" y="1325880"/>
            <a:ext cx="43434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892808" y="1371600"/>
            <a:ext cx="4123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사업명을 입력하세요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309360" y="141732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분야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7406640" y="1325880"/>
            <a:ext cx="43434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16368" y="1371600"/>
            <a:ext cx="4123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제조 / 서비스 / IT / 유통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85800" y="214884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형태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783080" y="2057400"/>
            <a:ext cx="43434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92808" y="2103120"/>
            <a:ext cx="4123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개인사업자 / 법인 / 예비창업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309360" y="214884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사업기간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7406640" y="2057400"/>
            <a:ext cx="43434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516368" y="2103120"/>
            <a:ext cx="4123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  .  .  ~ 20  .  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85800" y="288036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사업장 소재지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783080" y="2788920"/>
            <a:ext cx="43434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892808" y="2834640"/>
            <a:ext cx="4123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주소를 입력하세요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309360" y="288036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대표자 / 담당자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7406640" y="2788920"/>
            <a:ext cx="434340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516368" y="2834640"/>
            <a:ext cx="4123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성명 및 연락처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85800" y="370332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목적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85800" y="3977640"/>
            <a:ext cx="5257800" cy="1417320"/>
          </a:xfrm>
          <a:prstGeom prst="roundRect">
            <a:avLst>
              <a:gd name="adj" fmla="val 3871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50392" y="4087368"/>
            <a:ext cx="492861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사업을 추진하는 목적과 해결하려는 문제를 간단히 작성하세요.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217920" y="37033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사업 내용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6217920" y="3977640"/>
            <a:ext cx="5285232" cy="1417320"/>
          </a:xfrm>
          <a:prstGeom prst="roundRect">
            <a:avLst>
              <a:gd name="adj" fmla="val 3871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382512" y="4087368"/>
            <a:ext cx="4956048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제품·서비스와 사업의 핵심 내용을 요약하세요.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&amp; SERVICE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아이템 소개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4173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아이템 / 서비스명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103120" y="1307592"/>
            <a:ext cx="374904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212848" y="1353312"/>
            <a:ext cx="3529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명칭을 입력하세요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217920" y="141732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줄 소개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7269480" y="1307592"/>
            <a:ext cx="420624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79208" y="1353312"/>
            <a:ext cx="3986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가치를 한 문장으로 작성하세요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2057400"/>
            <a:ext cx="3840480" cy="3063240"/>
          </a:xfrm>
          <a:prstGeom prst="roundRect">
            <a:avLst>
              <a:gd name="adj" fmla="val 1791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0392" y="2167128"/>
            <a:ext cx="3511296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이미지 또는 제품 화면을 삽입하세요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846320" y="205740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특징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846320" y="2359152"/>
            <a:ext cx="3017520" cy="2761488"/>
          </a:xfrm>
          <a:prstGeom prst="roundRect">
            <a:avLst>
              <a:gd name="adj" fmla="val 1987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010912" y="2468880"/>
            <a:ext cx="2688336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  주요 특징 또는 기능</a:t>
            </a:r>
            <a:endParaRPr lang="en-US" sz="1000" dirty="0"/>
          </a:p>
          <a:p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  고객에게 제공하는 가치</a:t>
            </a:r>
            <a:endParaRPr lang="en-US" sz="1000" dirty="0"/>
          </a:p>
          <a:p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  기존 방식과 다른 점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183880" y="2057400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차별화 포인트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8183880" y="2359152"/>
            <a:ext cx="3291840" cy="2761488"/>
          </a:xfrm>
          <a:prstGeom prst="roundRect">
            <a:avLst>
              <a:gd name="adj" fmla="val 1987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48472" y="2468880"/>
            <a:ext cx="2962656" cy="2542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 제품·서비스 대비 차별점을 작성하세요.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&amp; CUSTOMER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및 고객 분석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41732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고객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1719072"/>
            <a:ext cx="3429000" cy="1417320"/>
          </a:xfrm>
          <a:prstGeom prst="roundRect">
            <a:avLst>
              <a:gd name="adj" fmla="val 3871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1828800"/>
            <a:ext cx="309981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고객층의 연령, 지역, 직업, 니즈 등을 작성하세요.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370832" y="1417320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현황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0832" y="1719072"/>
            <a:ext cx="3429000" cy="1417320"/>
          </a:xfrm>
          <a:prstGeom prst="roundRect">
            <a:avLst>
              <a:gd name="adj" fmla="val 3871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35424" y="1828800"/>
            <a:ext cx="309981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규모, 성장성, 주요 변화 등을 작성하세요.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046720" y="14173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문제 / 니즈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8046720" y="1719072"/>
            <a:ext cx="3456432" cy="1417320"/>
          </a:xfrm>
          <a:prstGeom prst="roundRect">
            <a:avLst>
              <a:gd name="adj" fmla="val 3871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11312" y="1828800"/>
            <a:ext cx="3127248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고객이 겪는 불편과 구매 이유를 작성하세요.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493008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기회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85800" y="3794760"/>
            <a:ext cx="10817352" cy="1417320"/>
          </a:xfrm>
          <a:prstGeom prst="roundRect">
            <a:avLst>
              <a:gd name="adj" fmla="val 3871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3904488"/>
            <a:ext cx="10488168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기회가 있다고 판단하는 근거와 향후 전망을 작성하세요.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ANALYSIS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경쟁력 분석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417320"/>
            <a:ext cx="1947123" cy="40386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2376" y="1435608"/>
            <a:ext cx="1873971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구분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632923" y="1417320"/>
            <a:ext cx="3028859" cy="40386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69499" y="1435608"/>
            <a:ext cx="2955707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사업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661782" y="1417320"/>
            <a:ext cx="2920685" cy="40386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98358" y="1435608"/>
            <a:ext cx="2847533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경쟁사 A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8582467" y="1417320"/>
            <a:ext cx="2920685" cy="40386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19043" y="1435608"/>
            <a:ext cx="2847533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경쟁사 B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85800" y="1821180"/>
            <a:ext cx="1947123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1839468"/>
            <a:ext cx="1855683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제품 / 서비스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2632923" y="1821180"/>
            <a:ext cx="3028859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78643" y="1839468"/>
            <a:ext cx="2937419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5661782" y="182118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707502" y="183946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8582467" y="182118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628187" y="183946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85800" y="2225040"/>
            <a:ext cx="1947123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1520" y="2243328"/>
            <a:ext cx="1855683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632923" y="2225040"/>
            <a:ext cx="3028859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678643" y="2243328"/>
            <a:ext cx="2937419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5661782" y="222504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707502" y="224332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8582467" y="222504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628187" y="224332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685800" y="2628900"/>
            <a:ext cx="1947123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1520" y="2647188"/>
            <a:ext cx="1855683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고객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632923" y="2628900"/>
            <a:ext cx="3028859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78643" y="2647188"/>
            <a:ext cx="2937419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5661782" y="262890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707502" y="264718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8582467" y="262890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628187" y="264718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685800" y="3032760"/>
            <a:ext cx="1947123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31520" y="3051048"/>
            <a:ext cx="1855683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강점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2632923" y="3032760"/>
            <a:ext cx="3028859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678643" y="3051048"/>
            <a:ext cx="2937419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5661782" y="303276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707502" y="305104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8582467" y="303276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628187" y="305104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685800" y="3436620"/>
            <a:ext cx="1947123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31520" y="3454908"/>
            <a:ext cx="1855683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약점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2632923" y="3436620"/>
            <a:ext cx="3028859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678643" y="3454908"/>
            <a:ext cx="2937419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5661782" y="343662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707502" y="345490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8582467" y="3436620"/>
            <a:ext cx="2920685" cy="40386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628187" y="3454908"/>
            <a:ext cx="2829245" cy="3672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685800" y="416052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경쟁력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685800" y="4462272"/>
            <a:ext cx="5257800" cy="1097280"/>
          </a:xfrm>
          <a:prstGeom prst="roundRect">
            <a:avLst>
              <a:gd name="adj" fmla="val 5000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850392" y="4572000"/>
            <a:ext cx="4928616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가격, 품질, 기술, 편의성, 유통, 고객경험 등 우리 사업만의 경쟁력을 정리하세요.</a:t>
            </a:r>
            <a:endParaRPr lang="en-US" sz="1000" dirty="0"/>
          </a:p>
        </p:txBody>
      </p:sp>
      <p:sp>
        <p:nvSpPr>
          <p:cNvPr id="57" name="Text 55"/>
          <p:cNvSpPr/>
          <p:nvPr/>
        </p:nvSpPr>
        <p:spPr>
          <a:xfrm>
            <a:off x="6217920" y="416052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차별화 전략</a:t>
            </a:r>
            <a:endParaRPr lang="en-US" sz="900" dirty="0"/>
          </a:p>
        </p:txBody>
      </p:sp>
      <p:sp>
        <p:nvSpPr>
          <p:cNvPr id="58" name="Shape 56"/>
          <p:cNvSpPr/>
          <p:nvPr/>
        </p:nvSpPr>
        <p:spPr>
          <a:xfrm>
            <a:off x="6217920" y="4462272"/>
            <a:ext cx="5285232" cy="1097280"/>
          </a:xfrm>
          <a:prstGeom prst="roundRect">
            <a:avLst>
              <a:gd name="adj" fmla="val 5000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6382512" y="4572000"/>
            <a:ext cx="495604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경쟁사와 차별화하기 위한 실행 전략을 작성하세요.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61" name="Text 59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모델 및 운영 전략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417320"/>
            <a:ext cx="3383280" cy="1481328"/>
          </a:xfrm>
          <a:prstGeom prst="roundRect">
            <a:avLst>
              <a:gd name="adj" fmla="val 3704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62763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680" y="205740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누가 구매하는가?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361688" y="1417320"/>
            <a:ext cx="3383280" cy="1481328"/>
          </a:xfrm>
          <a:prstGeom prst="roundRect">
            <a:avLst>
              <a:gd name="adj" fmla="val 3704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44568" y="162763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 가치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44568" y="205740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제공하는가?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037576" y="1417320"/>
            <a:ext cx="3383280" cy="1481328"/>
          </a:xfrm>
          <a:prstGeom prst="roundRect">
            <a:avLst>
              <a:gd name="adj" fmla="val 3704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0456" y="162763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판매 채널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205740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어디에서 판매하는가?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85800" y="3291840"/>
            <a:ext cx="3383280" cy="1481328"/>
          </a:xfrm>
          <a:prstGeom prst="roundRect">
            <a:avLst>
              <a:gd name="adj" fmla="val 3704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50215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수익 구조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68680" y="39319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어떻게 수익을 얻는가?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361688" y="3291840"/>
            <a:ext cx="3383280" cy="1481328"/>
          </a:xfrm>
          <a:prstGeom prst="roundRect">
            <a:avLst>
              <a:gd name="adj" fmla="val 3704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44568" y="350215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활동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44568" y="39319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실행해야 하는가?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8037576" y="3291840"/>
            <a:ext cx="3383280" cy="1481328"/>
          </a:xfrm>
          <a:prstGeom prst="roundRect">
            <a:avLst>
              <a:gd name="adj" fmla="val 3704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0456" y="350215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파트너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220456" y="39319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누구와 협력하는가?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&amp; SALES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마케팅 및 판매 계획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417320"/>
            <a:ext cx="1838950" cy="54102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2376" y="1435608"/>
            <a:ext cx="1765798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구분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524750" y="1417320"/>
            <a:ext cx="3245206" cy="54102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61326" y="1435608"/>
            <a:ext cx="3172054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전략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69955" y="1417320"/>
            <a:ext cx="3677900" cy="54102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06531" y="1435608"/>
            <a:ext cx="3604748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방법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9447855" y="1417320"/>
            <a:ext cx="2055297" cy="54102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484431" y="1435608"/>
            <a:ext cx="1982145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/ 지표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85800" y="1958340"/>
            <a:ext cx="183895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1976628"/>
            <a:ext cx="174751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제품·서비스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2524750" y="1958340"/>
            <a:ext cx="3245206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70470" y="1976628"/>
            <a:ext cx="3153766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5769955" y="1958340"/>
            <a:ext cx="367790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815675" y="1976628"/>
            <a:ext cx="358646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9447855" y="1958340"/>
            <a:ext cx="2055297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93575" y="1976628"/>
            <a:ext cx="1963857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85800" y="2499360"/>
            <a:ext cx="183895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1520" y="2517648"/>
            <a:ext cx="174751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524750" y="2499360"/>
            <a:ext cx="3245206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70470" y="2517648"/>
            <a:ext cx="3153766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5769955" y="2499360"/>
            <a:ext cx="367790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675" y="2517648"/>
            <a:ext cx="358646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9447855" y="2499360"/>
            <a:ext cx="2055297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493575" y="2517648"/>
            <a:ext cx="1963857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685800" y="3040380"/>
            <a:ext cx="183895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1520" y="3058668"/>
            <a:ext cx="174751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판매채널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524750" y="3040380"/>
            <a:ext cx="3245206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70470" y="3058668"/>
            <a:ext cx="3153766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5769955" y="3040380"/>
            <a:ext cx="367790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815675" y="3058668"/>
            <a:ext cx="358646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9447855" y="3040380"/>
            <a:ext cx="2055297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493575" y="3058668"/>
            <a:ext cx="1963857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685800" y="3581400"/>
            <a:ext cx="183895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31520" y="3599688"/>
            <a:ext cx="174751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홍보·광고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2524750" y="3581400"/>
            <a:ext cx="3245206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70470" y="3599688"/>
            <a:ext cx="3153766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5769955" y="3581400"/>
            <a:ext cx="367790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815675" y="3599688"/>
            <a:ext cx="358646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9447855" y="3581400"/>
            <a:ext cx="2055297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493575" y="3599688"/>
            <a:ext cx="1963857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685800" y="4122420"/>
            <a:ext cx="183895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31520" y="4140708"/>
            <a:ext cx="174751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고객관리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2524750" y="4122420"/>
            <a:ext cx="3245206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570470" y="4140708"/>
            <a:ext cx="3153766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5769955" y="4122420"/>
            <a:ext cx="3677900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815675" y="4140708"/>
            <a:ext cx="3586460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9447855" y="4122420"/>
            <a:ext cx="2055297" cy="5410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9493575" y="4140708"/>
            <a:ext cx="1963857" cy="5044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685800" y="498348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마케팅 메시지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2331720" y="4864608"/>
            <a:ext cx="9171432" cy="475488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441448" y="4910328"/>
            <a:ext cx="8951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고객에게 전달할 핵심 문구를 작성하세요</a:t>
            </a:r>
            <a:endParaRPr lang="en-US" sz="1000" dirty="0"/>
          </a:p>
        </p:txBody>
      </p:sp>
      <p:sp>
        <p:nvSpPr>
          <p:cNvPr id="57" name="Text 55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58" name="Text 56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ROADMAP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추진 일정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46304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1단계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2468880" cy="2148840"/>
          </a:xfrm>
          <a:prstGeom prst="roundRect">
            <a:avLst>
              <a:gd name="adj" fmla="val 2553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057400"/>
            <a:ext cx="2139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F416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준비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0392" y="2606040"/>
            <a:ext cx="21396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7A879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시장조사 / 제품기획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172968" y="25146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AAB7C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447288" y="146304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2단계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447288" y="1828800"/>
            <a:ext cx="2468880" cy="2148840"/>
          </a:xfrm>
          <a:prstGeom prst="roundRect">
            <a:avLst>
              <a:gd name="adj" fmla="val 2553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11880" y="2057400"/>
            <a:ext cx="2139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F416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개발·구축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611880" y="2606040"/>
            <a:ext cx="21396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7A879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제품·서비스 개발 / 운영체계 구축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934456" y="25146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AAB7C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208776" y="146304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3단계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208776" y="1828800"/>
            <a:ext cx="2468880" cy="2148840"/>
          </a:xfrm>
          <a:prstGeom prst="roundRect">
            <a:avLst>
              <a:gd name="adj" fmla="val 2553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73368" y="2057400"/>
            <a:ext cx="2139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F416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출시·판매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73368" y="2606040"/>
            <a:ext cx="21396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7A879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출시 / 판매채널 운영 / 홍보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695944" y="251460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AAB7C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970264" y="146304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4단계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8970264" y="1828800"/>
            <a:ext cx="2468880" cy="2148840"/>
          </a:xfrm>
          <a:prstGeom prst="roundRect">
            <a:avLst>
              <a:gd name="adj" fmla="val 2553"/>
            </a:avLst>
          </a:prstGeom>
          <a:solidFill>
            <a:srgbClr val="F4F8FC"/>
          </a:solidFill>
          <a:ln w="12700">
            <a:solidFill>
              <a:srgbClr val="D3E0E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34856" y="2057400"/>
            <a:ext cx="2139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F416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확장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134856" y="2606040"/>
            <a:ext cx="21396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7A879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확대 / 제품 개선 / 사업 확장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85800" y="438912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세부 일정 / 주요 마일스톤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685800" y="4681728"/>
            <a:ext cx="10817352" cy="868680"/>
          </a:xfrm>
          <a:prstGeom prst="roundRect">
            <a:avLst>
              <a:gd name="adj" fmla="val 6316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0392" y="4791456"/>
            <a:ext cx="1048816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월별 또는 분기별 핵심 일정과 완료 목표를 작성하세요.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PLAN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자금 계획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417320"/>
            <a:ext cx="1303020" cy="444137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2376" y="1435608"/>
            <a:ext cx="1229868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구분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988820" y="1417320"/>
            <a:ext cx="2345436" cy="444137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25396" y="1435608"/>
            <a:ext cx="2272284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세부내용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34256" y="1417320"/>
            <a:ext cx="1563624" cy="444137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70832" y="1435608"/>
            <a:ext cx="1490472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예상금액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85800" y="1861457"/>
            <a:ext cx="1303020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1879745"/>
            <a:ext cx="1211580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시설 / 장비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1988820" y="1861457"/>
            <a:ext cx="2345436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34540" y="1879745"/>
            <a:ext cx="2253996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334256" y="1861457"/>
            <a:ext cx="1563624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9976" y="1879745"/>
            <a:ext cx="1472184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85800" y="2305594"/>
            <a:ext cx="1303020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2323882"/>
            <a:ext cx="1211580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제품 개발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1988820" y="2305594"/>
            <a:ext cx="2345436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34540" y="2323882"/>
            <a:ext cx="2253996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334256" y="2305594"/>
            <a:ext cx="1563624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379976" y="2323882"/>
            <a:ext cx="1472184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685800" y="2749731"/>
            <a:ext cx="1303020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2768019"/>
            <a:ext cx="1211580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인건비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1988820" y="2749731"/>
            <a:ext cx="2345436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34540" y="2768019"/>
            <a:ext cx="2253996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4334256" y="2749731"/>
            <a:ext cx="1563624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379976" y="2768019"/>
            <a:ext cx="1472184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685800" y="3193869"/>
            <a:ext cx="1303020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1520" y="3212157"/>
            <a:ext cx="1211580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마케팅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1988820" y="3193869"/>
            <a:ext cx="2345436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034540" y="3212157"/>
            <a:ext cx="2253996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4334256" y="3193869"/>
            <a:ext cx="1563624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379976" y="3212157"/>
            <a:ext cx="1472184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685800" y="3638006"/>
            <a:ext cx="1303020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3656294"/>
            <a:ext cx="1211580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운영비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1988820" y="3638006"/>
            <a:ext cx="2345436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034540" y="3656294"/>
            <a:ext cx="2253996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4334256" y="3638006"/>
            <a:ext cx="1563624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379976" y="3656294"/>
            <a:ext cx="1472184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685800" y="4082143"/>
            <a:ext cx="1303020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31520" y="4100431"/>
            <a:ext cx="1211580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기타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1988820" y="4082143"/>
            <a:ext cx="2345436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034540" y="4100431"/>
            <a:ext cx="2253996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4334256" y="4082143"/>
            <a:ext cx="1563624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379976" y="4100431"/>
            <a:ext cx="1472184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6217920" y="1417320"/>
            <a:ext cx="2008388" cy="444137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254496" y="1435608"/>
            <a:ext cx="1935236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자금 조달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8226308" y="1417320"/>
            <a:ext cx="1479865" cy="444137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262884" y="1435608"/>
            <a:ext cx="1406713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금액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9706173" y="1417320"/>
            <a:ext cx="1796979" cy="444137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9742749" y="1435608"/>
            <a:ext cx="1723827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비고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6217920" y="1861457"/>
            <a:ext cx="2008388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263640" y="1879745"/>
            <a:ext cx="1916948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자기자금</a:t>
            </a:r>
            <a:endParaRPr lang="en-US" sz="850" dirty="0"/>
          </a:p>
        </p:txBody>
      </p:sp>
      <p:sp>
        <p:nvSpPr>
          <p:cNvPr id="56" name="Shape 54"/>
          <p:cNvSpPr/>
          <p:nvPr/>
        </p:nvSpPr>
        <p:spPr>
          <a:xfrm>
            <a:off x="8226308" y="1861457"/>
            <a:ext cx="1479865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8272028" y="1879745"/>
            <a:ext cx="1388425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9706173" y="1861457"/>
            <a:ext cx="1796979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9751893" y="1879745"/>
            <a:ext cx="1705539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0" name="Shape 58"/>
          <p:cNvSpPr/>
          <p:nvPr/>
        </p:nvSpPr>
        <p:spPr>
          <a:xfrm>
            <a:off x="6217920" y="2305594"/>
            <a:ext cx="2008388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263640" y="2323882"/>
            <a:ext cx="1916948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대출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8226308" y="2305594"/>
            <a:ext cx="1479865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8272028" y="2323882"/>
            <a:ext cx="1388425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4" name="Shape 62"/>
          <p:cNvSpPr/>
          <p:nvPr/>
        </p:nvSpPr>
        <p:spPr>
          <a:xfrm>
            <a:off x="9706173" y="2305594"/>
            <a:ext cx="1796979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751893" y="2323882"/>
            <a:ext cx="1705539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6" name="Shape 64"/>
          <p:cNvSpPr/>
          <p:nvPr/>
        </p:nvSpPr>
        <p:spPr>
          <a:xfrm>
            <a:off x="6217920" y="2749731"/>
            <a:ext cx="2008388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263640" y="2768019"/>
            <a:ext cx="1916948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투자금</a:t>
            </a:r>
            <a:endParaRPr lang="en-US" sz="850" dirty="0"/>
          </a:p>
        </p:txBody>
      </p:sp>
      <p:sp>
        <p:nvSpPr>
          <p:cNvPr id="68" name="Shape 66"/>
          <p:cNvSpPr/>
          <p:nvPr/>
        </p:nvSpPr>
        <p:spPr>
          <a:xfrm>
            <a:off x="8226308" y="2749731"/>
            <a:ext cx="1479865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8272028" y="2768019"/>
            <a:ext cx="1388425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70" name="Shape 68"/>
          <p:cNvSpPr/>
          <p:nvPr/>
        </p:nvSpPr>
        <p:spPr>
          <a:xfrm>
            <a:off x="9706173" y="2749731"/>
            <a:ext cx="1796979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9751893" y="2768019"/>
            <a:ext cx="1705539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72" name="Shape 70"/>
          <p:cNvSpPr/>
          <p:nvPr/>
        </p:nvSpPr>
        <p:spPr>
          <a:xfrm>
            <a:off x="6217920" y="3193869"/>
            <a:ext cx="2008388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6263640" y="3212157"/>
            <a:ext cx="1916948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지원금</a:t>
            </a:r>
            <a:endParaRPr lang="en-US" sz="850" dirty="0"/>
          </a:p>
        </p:txBody>
      </p:sp>
      <p:sp>
        <p:nvSpPr>
          <p:cNvPr id="74" name="Shape 72"/>
          <p:cNvSpPr/>
          <p:nvPr/>
        </p:nvSpPr>
        <p:spPr>
          <a:xfrm>
            <a:off x="8226308" y="3193869"/>
            <a:ext cx="1479865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8272028" y="3212157"/>
            <a:ext cx="1388425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76" name="Shape 74"/>
          <p:cNvSpPr/>
          <p:nvPr/>
        </p:nvSpPr>
        <p:spPr>
          <a:xfrm>
            <a:off x="9706173" y="3193869"/>
            <a:ext cx="1796979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9751893" y="3212157"/>
            <a:ext cx="1705539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78" name="Shape 76"/>
          <p:cNvSpPr/>
          <p:nvPr/>
        </p:nvSpPr>
        <p:spPr>
          <a:xfrm>
            <a:off x="6217920" y="3638006"/>
            <a:ext cx="2008388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6263640" y="3656294"/>
            <a:ext cx="1916948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기타</a:t>
            </a:r>
            <a:endParaRPr lang="en-US" sz="850" dirty="0"/>
          </a:p>
        </p:txBody>
      </p:sp>
      <p:sp>
        <p:nvSpPr>
          <p:cNvPr id="80" name="Shape 78"/>
          <p:cNvSpPr/>
          <p:nvPr/>
        </p:nvSpPr>
        <p:spPr>
          <a:xfrm>
            <a:off x="8226308" y="3638006"/>
            <a:ext cx="1479865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8272028" y="3656294"/>
            <a:ext cx="1388425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82" name="Shape 80"/>
          <p:cNvSpPr/>
          <p:nvPr/>
        </p:nvSpPr>
        <p:spPr>
          <a:xfrm>
            <a:off x="9706173" y="3638006"/>
            <a:ext cx="1796979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9751893" y="3656294"/>
            <a:ext cx="1705539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84" name="Shape 82"/>
          <p:cNvSpPr/>
          <p:nvPr/>
        </p:nvSpPr>
        <p:spPr>
          <a:xfrm>
            <a:off x="6217920" y="4082143"/>
            <a:ext cx="2008388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6263640" y="4100431"/>
            <a:ext cx="1916948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합계</a:t>
            </a:r>
            <a:endParaRPr lang="en-US" sz="850" dirty="0"/>
          </a:p>
        </p:txBody>
      </p:sp>
      <p:sp>
        <p:nvSpPr>
          <p:cNvPr id="86" name="Shape 84"/>
          <p:cNvSpPr/>
          <p:nvPr/>
        </p:nvSpPr>
        <p:spPr>
          <a:xfrm>
            <a:off x="8226308" y="4082143"/>
            <a:ext cx="1479865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8272028" y="4100431"/>
            <a:ext cx="1388425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88" name="Shape 86"/>
          <p:cNvSpPr/>
          <p:nvPr/>
        </p:nvSpPr>
        <p:spPr>
          <a:xfrm>
            <a:off x="9706173" y="4082143"/>
            <a:ext cx="1796979" cy="444137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9751893" y="4100431"/>
            <a:ext cx="1705539" cy="4075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90" name="Text 88"/>
          <p:cNvSpPr/>
          <p:nvPr/>
        </p:nvSpPr>
        <p:spPr>
          <a:xfrm>
            <a:off x="685800" y="48463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자금 운용 계획</a:t>
            </a:r>
            <a:endParaRPr lang="en-US" sz="900" dirty="0"/>
          </a:p>
        </p:txBody>
      </p:sp>
      <p:sp>
        <p:nvSpPr>
          <p:cNvPr id="91" name="Shape 89"/>
          <p:cNvSpPr/>
          <p:nvPr/>
        </p:nvSpPr>
        <p:spPr>
          <a:xfrm>
            <a:off x="685800" y="5138928"/>
            <a:ext cx="10817352" cy="640080"/>
          </a:xfrm>
          <a:prstGeom prst="roundRect">
            <a:avLst>
              <a:gd name="adj" fmla="val 8571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850392" y="5248656"/>
            <a:ext cx="104881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자금의 주요 사용 목적과 우선순위를 작성하세요.</a:t>
            </a:r>
            <a:endParaRPr lang="en-US" sz="1000" dirty="0"/>
          </a:p>
        </p:txBody>
      </p:sp>
      <p:sp>
        <p:nvSpPr>
          <p:cNvPr id="93" name="Text 91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94" name="Text 92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&amp; PROFIT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 및 손익 계획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417320"/>
            <a:ext cx="1947123" cy="50292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2376" y="1435608"/>
            <a:ext cx="1873971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구분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632923" y="1417320"/>
            <a:ext cx="1730776" cy="50292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69499" y="1435608"/>
            <a:ext cx="165762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1년차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63700" y="1417320"/>
            <a:ext cx="1730776" cy="50292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00276" y="1435608"/>
            <a:ext cx="165762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2년차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094476" y="1417320"/>
            <a:ext cx="1730776" cy="50292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31052" y="1435608"/>
            <a:ext cx="165762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3년차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7825252" y="1417320"/>
            <a:ext cx="3677900" cy="50292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861828" y="1435608"/>
            <a:ext cx="360474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산출 근거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85800" y="1920240"/>
            <a:ext cx="1947123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1938528"/>
            <a:ext cx="1855683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예상 매출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632923" y="192024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678643" y="193852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4363700" y="192024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09420" y="193852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094476" y="192024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40196" y="193852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7825252" y="1920240"/>
            <a:ext cx="3677900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870972" y="1938528"/>
            <a:ext cx="35864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685800" y="2423160"/>
            <a:ext cx="1947123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2441448"/>
            <a:ext cx="1855683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매출원가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632923" y="242316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678643" y="244144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4363700" y="242316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409420" y="244144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6094476" y="242316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40196" y="244144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7825252" y="2423160"/>
            <a:ext cx="3677900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870972" y="2441448"/>
            <a:ext cx="35864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685800" y="2926080"/>
            <a:ext cx="1947123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2944368"/>
            <a:ext cx="1855683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판매·관리비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632923" y="292608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678643" y="294436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4363700" y="292608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409420" y="294436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6094476" y="292608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140196" y="294436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7825252" y="2926080"/>
            <a:ext cx="3677900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870972" y="2944368"/>
            <a:ext cx="35864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685800" y="3429000"/>
            <a:ext cx="1947123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31520" y="3447288"/>
            <a:ext cx="1855683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영업이익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2632923" y="342900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678643" y="344728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4363700" y="342900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09420" y="344728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6094476" y="342900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140196" y="344728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7825252" y="3429000"/>
            <a:ext cx="3677900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7870972" y="3447288"/>
            <a:ext cx="35864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6" name="Shape 54"/>
          <p:cNvSpPr/>
          <p:nvPr/>
        </p:nvSpPr>
        <p:spPr>
          <a:xfrm>
            <a:off x="685800" y="3931920"/>
            <a:ext cx="1947123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31520" y="3950208"/>
            <a:ext cx="1855683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기타</a:t>
            </a: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2632923" y="393192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678643" y="395020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0" name="Shape 58"/>
          <p:cNvSpPr/>
          <p:nvPr/>
        </p:nvSpPr>
        <p:spPr>
          <a:xfrm>
            <a:off x="4363700" y="393192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409420" y="395020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6094476" y="3931920"/>
            <a:ext cx="1730776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140196" y="3950208"/>
            <a:ext cx="16393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4" name="Shape 62"/>
          <p:cNvSpPr/>
          <p:nvPr/>
        </p:nvSpPr>
        <p:spPr>
          <a:xfrm>
            <a:off x="7825252" y="3931920"/>
            <a:ext cx="3677900" cy="50292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7870972" y="3950208"/>
            <a:ext cx="35864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6" name="Text 64"/>
          <p:cNvSpPr/>
          <p:nvPr/>
        </p:nvSpPr>
        <p:spPr>
          <a:xfrm>
            <a:off x="685800" y="4736592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 산출 근거</a:t>
            </a:r>
            <a:endParaRPr lang="en-US" sz="900" dirty="0"/>
          </a:p>
        </p:txBody>
      </p:sp>
      <p:sp>
        <p:nvSpPr>
          <p:cNvPr id="67" name="Shape 65"/>
          <p:cNvSpPr/>
          <p:nvPr/>
        </p:nvSpPr>
        <p:spPr>
          <a:xfrm>
            <a:off x="685800" y="5029200"/>
            <a:ext cx="5257800" cy="749808"/>
          </a:xfrm>
          <a:prstGeom prst="roundRect">
            <a:avLst>
              <a:gd name="adj" fmla="val 7317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850392" y="5138928"/>
            <a:ext cx="492861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월 예상 판매량 × 평균 판매단가 × 영업개월 수 등 계산 근거를 작성하세요.</a:t>
            </a:r>
            <a:endParaRPr lang="en-US" sz="1000" dirty="0"/>
          </a:p>
        </p:txBody>
      </p:sp>
      <p:sp>
        <p:nvSpPr>
          <p:cNvPr id="69" name="Text 67"/>
          <p:cNvSpPr/>
          <p:nvPr/>
        </p:nvSpPr>
        <p:spPr>
          <a:xfrm>
            <a:off x="6217920" y="473659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손익 목표</a:t>
            </a:r>
            <a:endParaRPr lang="en-US" sz="900" dirty="0"/>
          </a:p>
        </p:txBody>
      </p:sp>
      <p:sp>
        <p:nvSpPr>
          <p:cNvPr id="70" name="Shape 68"/>
          <p:cNvSpPr/>
          <p:nvPr/>
        </p:nvSpPr>
        <p:spPr>
          <a:xfrm>
            <a:off x="6217920" y="5029200"/>
            <a:ext cx="5285232" cy="749808"/>
          </a:xfrm>
          <a:prstGeom prst="roundRect">
            <a:avLst>
              <a:gd name="adj" fmla="val 7317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6382512" y="5138928"/>
            <a:ext cx="49560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손익분기 시점과 목표 이익 등을 작성하세요.</a:t>
            </a:r>
            <a:endParaRPr lang="en-US" sz="1000" dirty="0"/>
          </a:p>
        </p:txBody>
      </p:sp>
      <p:sp>
        <p:nvSpPr>
          <p:cNvPr id="72" name="Text 70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73" name="Text 71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&amp; ORGANIZATION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조직 및 인력 계획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417320"/>
            <a:ext cx="1730776" cy="43434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2376" y="1435608"/>
            <a:ext cx="1657624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구분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16576" y="1417320"/>
            <a:ext cx="1947123" cy="43434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53152" y="1435608"/>
            <a:ext cx="1873971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성명 / 인원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63700" y="1417320"/>
            <a:ext cx="3028859" cy="43434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00276" y="1435608"/>
            <a:ext cx="2955707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주요 역할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392558" y="1417320"/>
            <a:ext cx="2704338" cy="43434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29134" y="1435608"/>
            <a:ext cx="263118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경력 / 역량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10096896" y="1417320"/>
            <a:ext cx="1406256" cy="434340"/>
          </a:xfrm>
          <a:prstGeom prst="rect">
            <a:avLst/>
          </a:prstGeom>
          <a:solidFill>
            <a:srgbClr val="315F8C"/>
          </a:solidFill>
          <a:ln w="10160">
            <a:solidFill>
              <a:srgbClr val="315F8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133472" y="1435608"/>
            <a:ext cx="1333104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비고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85800" y="1851660"/>
            <a:ext cx="173077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1869948"/>
            <a:ext cx="163933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대표자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416576" y="1851660"/>
            <a:ext cx="1947123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462296" y="1869948"/>
            <a:ext cx="1855683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4363700" y="1851660"/>
            <a:ext cx="3028859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09420" y="1869948"/>
            <a:ext cx="2937419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392558" y="1851660"/>
            <a:ext cx="2704338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38278" y="1869948"/>
            <a:ext cx="2612898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10096896" y="1851660"/>
            <a:ext cx="140625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142616" y="1869948"/>
            <a:ext cx="131481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685800" y="2286000"/>
            <a:ext cx="173077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2304288"/>
            <a:ext cx="163933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기획 / 운영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416576" y="2286000"/>
            <a:ext cx="1947123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462296" y="2304288"/>
            <a:ext cx="1855683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4363700" y="2286000"/>
            <a:ext cx="3028859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409420" y="2304288"/>
            <a:ext cx="2937419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7392558" y="2286000"/>
            <a:ext cx="2704338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438278" y="2304288"/>
            <a:ext cx="2612898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10096896" y="2286000"/>
            <a:ext cx="140625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142616" y="2304288"/>
            <a:ext cx="131481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685800" y="2720340"/>
            <a:ext cx="173077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2738628"/>
            <a:ext cx="163933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영업 / 마케팅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416576" y="2720340"/>
            <a:ext cx="1947123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462296" y="2738628"/>
            <a:ext cx="1855683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4363700" y="2720340"/>
            <a:ext cx="3028859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409420" y="2738628"/>
            <a:ext cx="2937419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7392558" y="2720340"/>
            <a:ext cx="2704338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438278" y="2738628"/>
            <a:ext cx="2612898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10096896" y="2720340"/>
            <a:ext cx="140625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142616" y="2738628"/>
            <a:ext cx="131481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685800" y="3154680"/>
            <a:ext cx="173077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31520" y="3172968"/>
            <a:ext cx="163933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/ 생산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2416576" y="3154680"/>
            <a:ext cx="1947123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462296" y="3172968"/>
            <a:ext cx="1855683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4363700" y="3154680"/>
            <a:ext cx="3028859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09420" y="3172968"/>
            <a:ext cx="2937419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7392558" y="3154680"/>
            <a:ext cx="2704338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438278" y="3172968"/>
            <a:ext cx="2612898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10096896" y="3154680"/>
            <a:ext cx="140625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0142616" y="3172968"/>
            <a:ext cx="131481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6" name="Shape 54"/>
          <p:cNvSpPr/>
          <p:nvPr/>
        </p:nvSpPr>
        <p:spPr>
          <a:xfrm>
            <a:off x="685800" y="3589020"/>
            <a:ext cx="173077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31520" y="3607308"/>
            <a:ext cx="163933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기타</a:t>
            </a: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2416576" y="3589020"/>
            <a:ext cx="1947123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462296" y="3607308"/>
            <a:ext cx="1855683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0" name="Shape 58"/>
          <p:cNvSpPr/>
          <p:nvPr/>
        </p:nvSpPr>
        <p:spPr>
          <a:xfrm>
            <a:off x="4363700" y="3589020"/>
            <a:ext cx="3028859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409420" y="3607308"/>
            <a:ext cx="2937419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7392558" y="3589020"/>
            <a:ext cx="2704338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7438278" y="3607308"/>
            <a:ext cx="2612898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4" name="Shape 62"/>
          <p:cNvSpPr/>
          <p:nvPr/>
        </p:nvSpPr>
        <p:spPr>
          <a:xfrm>
            <a:off x="10096896" y="3589020"/>
            <a:ext cx="1406256" cy="434340"/>
          </a:xfrm>
          <a:prstGeom prst="rect">
            <a:avLst/>
          </a:prstGeom>
          <a:solidFill>
            <a:srgbClr val="FFFFFF"/>
          </a:solidFill>
          <a:ln w="8890">
            <a:solidFill>
              <a:srgbClr val="CBD7E2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0142616" y="3607308"/>
            <a:ext cx="1314816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66" name="Text 64"/>
          <p:cNvSpPr/>
          <p:nvPr/>
        </p:nvSpPr>
        <p:spPr>
          <a:xfrm>
            <a:off x="685800" y="4343400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인력 운영 계획</a:t>
            </a:r>
            <a:endParaRPr lang="en-US" sz="900" dirty="0"/>
          </a:p>
        </p:txBody>
      </p:sp>
      <p:sp>
        <p:nvSpPr>
          <p:cNvPr id="67" name="Shape 65"/>
          <p:cNvSpPr/>
          <p:nvPr/>
        </p:nvSpPr>
        <p:spPr>
          <a:xfrm>
            <a:off x="685800" y="4645152"/>
            <a:ext cx="10817352" cy="960120"/>
          </a:xfrm>
          <a:prstGeom prst="roundRect">
            <a:avLst>
              <a:gd name="adj" fmla="val 5714"/>
            </a:avLst>
          </a:prstGeom>
          <a:solidFill>
            <a:srgbClr val="F3F7FB"/>
          </a:solidFill>
          <a:ln w="12700">
            <a:solidFill>
              <a:srgbClr val="D4E0EC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850392" y="4754880"/>
            <a:ext cx="1048816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8A92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채용 예정 인력, 외부 협력 인력, 업무 분담 및 조직 운영 방식을 작성하세요.</a:t>
            </a:r>
            <a:endParaRPr lang="en-US" sz="1000" dirty="0"/>
          </a:p>
        </p:txBody>
      </p:sp>
      <p:sp>
        <p:nvSpPr>
          <p:cNvPr id="69" name="Text 67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70" name="Text 68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1089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97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PLAN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94360" y="576072"/>
            <a:ext cx="8046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C2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향후 계획 및 목표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10652760" y="38404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b="1" dirty="0">
                <a:solidFill>
                  <a:srgbClr val="9ABA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94360" y="1143000"/>
            <a:ext cx="914400" cy="914400"/>
          </a:xfrm>
          <a:prstGeom prst="line">
            <a:avLst/>
          </a:prstGeom>
          <a:noFill/>
          <a:ln w="15240">
            <a:solidFill>
              <a:srgbClr val="BFD2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417320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단기 목표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74520" y="1417320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6개월 ~ 1년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017520" y="1344168"/>
            <a:ext cx="848563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127248" y="1389888"/>
            <a:ext cx="8266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달성할 핵심 목표와 지표를 작성하세요.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85800" y="2679192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중기 목표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74520" y="2679192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1년 ~ 3년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017520" y="2606040"/>
            <a:ext cx="848563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27248" y="2651760"/>
            <a:ext cx="8266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확대, 제품 고도화 등 성장 목표를 작성하세요.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85800" y="3941064"/>
            <a:ext cx="1143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장기 목표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74520" y="3941064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3년 이후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017520" y="3867912"/>
            <a:ext cx="8485632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127248" y="3913632"/>
            <a:ext cx="8266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확장 및 장기 비전을 작성하세요.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85800" y="523036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15F8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기타 참고사항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2011680" y="5102352"/>
            <a:ext cx="9491472" cy="59436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CBD9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121408" y="5148072"/>
            <a:ext cx="92720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추가로 설명할 내용이나 참고사항을 작성하세요.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94360" y="651052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6D8E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PLAN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10972800" y="651052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문서박스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사업계획서</dc:title>
  <dc:subject>범용 사업계획서 서식</dc:subject>
  <dc:creator>문서박스</dc:creator>
  <cp:lastModifiedBy>문서박스</cp:lastModifiedBy>
  <cp:revision>1</cp:revision>
  <dcterms:created xsi:type="dcterms:W3CDTF">2026-09-02T12:46:43Z</dcterms:created>
  <dcterms:modified xsi:type="dcterms:W3CDTF">2026-09-02T12:46:43Z</dcterms:modified>
</cp:coreProperties>
</file>