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6256000" cy="9144000"/>
  <p:notesSz cx="9144000" cy="16256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ver-top-line"/>
          <p:cNvSpPr/>
          <p:nvPr/>
        </p:nvSpPr>
        <p:spPr>
          <a:xfrm>
            <a:off x="762000" y="711200"/>
            <a:ext cx="14732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3" name="cover-vline-1"/>
          <p:cNvSpPr/>
          <p:nvPr/>
        </p:nvSpPr>
        <p:spPr>
          <a:xfrm>
            <a:off x="762000" y="711200"/>
            <a:ext cx="9144" cy="7645400"/>
          </a:xfrm>
          <a:prstGeom prst="line">
            <a:avLst/>
          </a:prstGeom>
          <a:ln w="12700">
            <a:solidFill>
              <a:srgbClr val="222F4A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cover-vline-2"/>
          <p:cNvSpPr/>
          <p:nvPr/>
        </p:nvSpPr>
        <p:spPr>
          <a:xfrm>
            <a:off x="5588000" y="711200"/>
            <a:ext cx="9144" cy="7645400"/>
          </a:xfrm>
          <a:prstGeom prst="line">
            <a:avLst/>
          </a:prstGeom>
          <a:ln w="12700">
            <a:solidFill>
              <a:srgbClr val="222F4A">
                <a:alpha val="3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cover-vline-3"/>
          <p:cNvSpPr/>
          <p:nvPr/>
        </p:nvSpPr>
        <p:spPr>
          <a:xfrm>
            <a:off x="10414000" y="711200"/>
            <a:ext cx="9144" cy="7645400"/>
          </a:xfrm>
          <a:prstGeom prst="line">
            <a:avLst/>
          </a:prstGeom>
          <a:ln w="12700">
            <a:solidFill>
              <a:srgbClr val="222F4A">
                <a:alpha val="3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6" name="cover-vline-4"/>
          <p:cNvSpPr/>
          <p:nvPr/>
        </p:nvSpPr>
        <p:spPr>
          <a:xfrm>
            <a:off x="15494000" y="711200"/>
            <a:ext cx="9144" cy="7645400"/>
          </a:xfrm>
          <a:prstGeom prst="line">
            <a:avLst/>
          </a:prstGeom>
          <a:ln w="12700">
            <a:solidFill>
              <a:srgbClr val="222F4A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7" name="cover-coord"/>
          <p:cNvSpPr/>
          <p:nvPr/>
        </p:nvSpPr>
        <p:spPr>
          <a:xfrm>
            <a:off x="13335000" y="914400"/>
            <a:ext cx="2159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[PG-01 / SYS.00]</a:t>
            </a:r>
            <a:endParaRPr lang="en-US" sz="1300" dirty="0"/>
          </a:p>
        </p:txBody>
      </p:sp>
      <p:sp>
        <p:nvSpPr>
          <p:cNvPr id="8" name="cover-kicker"/>
          <p:cNvSpPr/>
          <p:nvPr/>
        </p:nvSpPr>
        <p:spPr>
          <a:xfrm>
            <a:off x="762000" y="1498600"/>
            <a:ext cx="5334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5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PRODUCT DESIGN SYSTEM</a:t>
            </a:r>
            <a:endParaRPr lang="en-US" sz="1500" dirty="0"/>
          </a:p>
        </p:txBody>
      </p:sp>
      <p:sp>
        <p:nvSpPr>
          <p:cNvPr id="9" name="cover-title-1"/>
          <p:cNvSpPr/>
          <p:nvPr/>
        </p:nvSpPr>
        <p:spPr>
          <a:xfrm>
            <a:off x="762000" y="2387600"/>
            <a:ext cx="10922000" cy="965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6200" dirty="0">
                <a:solidFill>
                  <a:srgbClr val="FFFFFF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PRODUCT</a:t>
            </a:r>
            <a:endParaRPr lang="en-US" sz="6200" dirty="0"/>
          </a:p>
        </p:txBody>
      </p:sp>
      <p:sp>
        <p:nvSpPr>
          <p:cNvPr id="10" name="cover-title-2"/>
          <p:cNvSpPr/>
          <p:nvPr/>
        </p:nvSpPr>
        <p:spPr>
          <a:xfrm>
            <a:off x="762000" y="3429000"/>
            <a:ext cx="10922000" cy="965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6200" dirty="0">
                <a:solidFill>
                  <a:srgbClr val="FFFFFF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PORTFOLIO</a:t>
            </a:r>
            <a:endParaRPr lang="en-US" sz="6200" dirty="0"/>
          </a:p>
        </p:txBody>
      </p:sp>
      <p:sp>
        <p:nvSpPr>
          <p:cNvPr id="11" name="cover-lime-line"/>
          <p:cNvSpPr/>
          <p:nvPr/>
        </p:nvSpPr>
        <p:spPr>
          <a:xfrm>
            <a:off x="762000" y="4800600"/>
            <a:ext cx="3200400" cy="76200"/>
          </a:xfrm>
          <a:prstGeom prst="rect">
            <a:avLst/>
          </a:prstGeom>
          <a:solidFill>
            <a:srgbClr val="CCFF00"/>
          </a:solidFill>
          <a:ln/>
        </p:spPr>
        <p:txBody>
          <a:bodyPr/>
          <a:p/>
        </p:txBody>
      </p:sp>
      <p:sp>
        <p:nvSpPr>
          <p:cNvPr id="12" name="cover-name"/>
          <p:cNvSpPr/>
          <p:nvPr/>
        </p:nvSpPr>
        <p:spPr>
          <a:xfrm>
            <a:off x="762000" y="5918200"/>
            <a:ext cx="5842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7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이도현 | Product Designer</a:t>
            </a:r>
            <a:endParaRPr lang="en-US" sz="2700" dirty="0"/>
          </a:p>
        </p:txBody>
      </p:sp>
      <p:sp>
        <p:nvSpPr>
          <p:cNvPr id="13" name="cover-role"/>
          <p:cNvSpPr/>
          <p:nvPr/>
        </p:nvSpPr>
        <p:spPr>
          <a:xfrm>
            <a:off x="762000" y="6527800"/>
            <a:ext cx="6604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7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Product Designer / UX Strategist</a:t>
            </a:r>
            <a:endParaRPr lang="en-US" sz="1700" dirty="0"/>
          </a:p>
        </p:txBody>
      </p:sp>
      <p:sp>
        <p:nvSpPr>
          <p:cNvPr id="14" name="cover-contact"/>
          <p:cNvSpPr/>
          <p:nvPr/>
        </p:nvSpPr>
        <p:spPr>
          <a:xfrm>
            <a:off x="762000" y="7366000"/>
            <a:ext cx="8128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7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010-0000-0000  ·  dohyun.lee@example.com</a:t>
            </a:r>
            <a:endParaRPr lang="en-US" sz="1700" dirty="0"/>
          </a:p>
        </p:txBody>
      </p:sp>
      <p:sp>
        <p:nvSpPr>
          <p:cNvPr id="15" name="cover-page"/>
          <p:cNvSpPr/>
          <p:nvPr/>
        </p:nvSpPr>
        <p:spPr>
          <a:xfrm>
            <a:off x="762000" y="8559800"/>
            <a:ext cx="203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01 / 10</a:t>
            </a:r>
            <a:endParaRPr lang="en-US" sz="1300" dirty="0"/>
          </a:p>
        </p:txBody>
      </p:sp>
      <p:sp>
        <p:nvSpPr>
          <p:cNvPr id="16" name="cover-mark"/>
          <p:cNvSpPr/>
          <p:nvPr/>
        </p:nvSpPr>
        <p:spPr>
          <a:xfrm>
            <a:off x="13131800" y="6781800"/>
            <a:ext cx="16764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53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IDH</a:t>
            </a:r>
            <a:endParaRPr lang="en-US" sz="5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sing-top-line"/>
          <p:cNvSpPr/>
          <p:nvPr/>
        </p:nvSpPr>
        <p:spPr>
          <a:xfrm>
            <a:off x="762000" y="711200"/>
            <a:ext cx="14732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3" name="closing-coord"/>
          <p:cNvSpPr/>
          <p:nvPr/>
        </p:nvSpPr>
        <p:spPr>
          <a:xfrm>
            <a:off x="13335000" y="914400"/>
            <a:ext cx="2159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[PG-10 / END]</a:t>
            </a:r>
            <a:endParaRPr lang="en-US" sz="1300" dirty="0"/>
          </a:p>
        </p:txBody>
      </p:sp>
      <p:sp>
        <p:nvSpPr>
          <p:cNvPr id="4" name="closing-lime-line"/>
          <p:cNvSpPr/>
          <p:nvPr/>
        </p:nvSpPr>
        <p:spPr>
          <a:xfrm>
            <a:off x="6858000" y="2286000"/>
            <a:ext cx="2540000" cy="63500"/>
          </a:xfrm>
          <a:prstGeom prst="rect">
            <a:avLst/>
          </a:prstGeom>
          <a:solidFill>
            <a:srgbClr val="CCFF00"/>
          </a:solidFill>
          <a:ln/>
        </p:spPr>
        <p:txBody>
          <a:bodyPr/>
          <a:p/>
        </p:txBody>
      </p:sp>
      <p:sp>
        <p:nvSpPr>
          <p:cNvPr id="5" name="closing-title-1"/>
          <p:cNvSpPr/>
          <p:nvPr/>
        </p:nvSpPr>
        <p:spPr>
          <a:xfrm>
            <a:off x="1778000" y="2997200"/>
            <a:ext cx="12700000" cy="812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5000" dirty="0">
                <a:solidFill>
                  <a:srgbClr val="FFFFFF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LET’S BUILD</a:t>
            </a:r>
            <a:endParaRPr lang="en-US" sz="5000" dirty="0"/>
          </a:p>
        </p:txBody>
      </p:sp>
      <p:sp>
        <p:nvSpPr>
          <p:cNvPr id="6" name="closing-title-2"/>
          <p:cNvSpPr/>
          <p:nvPr/>
        </p:nvSpPr>
        <p:spPr>
          <a:xfrm>
            <a:off x="1778000" y="3911600"/>
            <a:ext cx="12700000" cy="812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5000" dirty="0">
                <a:solidFill>
                  <a:srgbClr val="FFFFFF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THE NEXT SIGNAL.</a:t>
            </a:r>
            <a:endParaRPr lang="en-US" sz="5000" dirty="0"/>
          </a:p>
        </p:txBody>
      </p:sp>
      <p:sp>
        <p:nvSpPr>
          <p:cNvPr id="7" name="closing-name"/>
          <p:cNvSpPr/>
          <p:nvPr/>
        </p:nvSpPr>
        <p:spPr>
          <a:xfrm>
            <a:off x="3556000" y="5816600"/>
            <a:ext cx="9144000" cy="431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25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이도현 | Product Designer</a:t>
            </a:r>
            <a:endParaRPr lang="en-US" sz="2500" dirty="0"/>
          </a:p>
        </p:txBody>
      </p:sp>
      <p:sp>
        <p:nvSpPr>
          <p:cNvPr id="8" name="closing-phone"/>
          <p:cNvSpPr/>
          <p:nvPr/>
        </p:nvSpPr>
        <p:spPr>
          <a:xfrm>
            <a:off x="3429000" y="6527800"/>
            <a:ext cx="4572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800" dirty="0">
                <a:solidFill>
                  <a:srgbClr val="CCFF00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010-0000-0000</a:t>
            </a:r>
            <a:endParaRPr lang="en-US" sz="1800" dirty="0"/>
          </a:p>
        </p:txBody>
      </p:sp>
      <p:sp>
        <p:nvSpPr>
          <p:cNvPr id="9" name="closing-separator"/>
          <p:cNvSpPr/>
          <p:nvPr/>
        </p:nvSpPr>
        <p:spPr>
          <a:xfrm>
            <a:off x="8051800" y="6527800"/>
            <a:ext cx="254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18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/</a:t>
            </a:r>
            <a:endParaRPr lang="en-US" sz="1800" dirty="0"/>
          </a:p>
        </p:txBody>
      </p:sp>
      <p:sp>
        <p:nvSpPr>
          <p:cNvPr id="10" name="closing-email"/>
          <p:cNvSpPr/>
          <p:nvPr/>
        </p:nvSpPr>
        <p:spPr>
          <a:xfrm>
            <a:off x="8356600" y="6527800"/>
            <a:ext cx="4572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800" dirty="0">
                <a:solidFill>
                  <a:srgbClr val="CCFF00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dohyun.lee@example.com</a:t>
            </a:r>
            <a:endParaRPr lang="en-US" sz="1800" dirty="0"/>
          </a:p>
        </p:txBody>
      </p:sp>
      <p:sp>
        <p:nvSpPr>
          <p:cNvPr id="11" name="closing-bottom-line"/>
          <p:cNvSpPr/>
          <p:nvPr/>
        </p:nvSpPr>
        <p:spPr>
          <a:xfrm>
            <a:off x="762000" y="8153400"/>
            <a:ext cx="14732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12" name="closing-status"/>
          <p:cNvSpPr/>
          <p:nvPr/>
        </p:nvSpPr>
        <p:spPr>
          <a:xfrm>
            <a:off x="762000" y="8432800"/>
            <a:ext cx="4064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STATUS / OPEN TO CONNECT</a:t>
            </a:r>
            <a:endParaRPr lang="en-US" sz="1200" dirty="0"/>
          </a:p>
        </p:txBody>
      </p:sp>
      <p:sp>
        <p:nvSpPr>
          <p:cNvPr id="13" name="closing-page"/>
          <p:cNvSpPr/>
          <p:nvPr/>
        </p:nvSpPr>
        <p:spPr>
          <a:xfrm>
            <a:off x="13462000" y="8559800"/>
            <a:ext cx="203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10 / 10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dex-top-line"/>
          <p:cNvSpPr/>
          <p:nvPr/>
        </p:nvSpPr>
        <p:spPr>
          <a:xfrm>
            <a:off x="762000" y="711200"/>
            <a:ext cx="14732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3" name="index-coord"/>
          <p:cNvSpPr/>
          <p:nvPr/>
        </p:nvSpPr>
        <p:spPr>
          <a:xfrm>
            <a:off x="13335000" y="914400"/>
            <a:ext cx="2159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[PG-02 / SYS.01]</a:t>
            </a:r>
            <a:endParaRPr lang="en-US" sz="1300" dirty="0"/>
          </a:p>
        </p:txBody>
      </p:sp>
      <p:sp>
        <p:nvSpPr>
          <p:cNvPr id="4" name="index-kicker"/>
          <p:cNvSpPr/>
          <p:nvPr/>
        </p:nvSpPr>
        <p:spPr>
          <a:xfrm>
            <a:off x="762000" y="1346200"/>
            <a:ext cx="2286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NAVIGATION</a:t>
            </a:r>
            <a:endParaRPr lang="en-US" sz="1400" dirty="0"/>
          </a:p>
        </p:txBody>
      </p:sp>
      <p:sp>
        <p:nvSpPr>
          <p:cNvPr id="5" name="index-title"/>
          <p:cNvSpPr/>
          <p:nvPr/>
        </p:nvSpPr>
        <p:spPr>
          <a:xfrm>
            <a:off x="762000" y="2159000"/>
            <a:ext cx="5969000" cy="1066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6400" dirty="0">
                <a:solidFill>
                  <a:srgbClr val="FFFFFF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INDEX</a:t>
            </a:r>
            <a:endParaRPr lang="en-US" sz="6400" dirty="0"/>
          </a:p>
        </p:txBody>
      </p:sp>
      <p:sp>
        <p:nvSpPr>
          <p:cNvPr id="6" name="index-copy"/>
          <p:cNvSpPr/>
          <p:nvPr/>
        </p:nvSpPr>
        <p:spPr>
          <a:xfrm>
            <a:off x="762000" y="3632200"/>
            <a:ext cx="431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문제의 구조와 지표의 변화로</a:t>
            </a:r>
            <a:endParaRPr lang="en-US" sz="2000" dirty="0"/>
          </a:p>
          <a:p>
            <a:pPr algn="l" indent="0" marL="0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제품을 설명합니다.</a:t>
            </a:r>
            <a:endParaRPr lang="en-US" sz="2000" dirty="0"/>
          </a:p>
        </p:txBody>
      </p:sp>
      <p:sp>
        <p:nvSpPr>
          <p:cNvPr id="7" name="index-left-line"/>
          <p:cNvSpPr/>
          <p:nvPr/>
        </p:nvSpPr>
        <p:spPr>
          <a:xfrm>
            <a:off x="762000" y="6477000"/>
            <a:ext cx="4572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8" name="index-date"/>
          <p:cNvSpPr/>
          <p:nvPr/>
        </p:nvSpPr>
        <p:spPr>
          <a:xfrm>
            <a:off x="762000" y="6731000"/>
            <a:ext cx="381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VERSION 01.0  ·  2026</a:t>
            </a:r>
            <a:endParaRPr lang="en-US" sz="1300" dirty="0"/>
          </a:p>
        </p:txBody>
      </p:sp>
      <p:sp>
        <p:nvSpPr>
          <p:cNvPr id="9" name="index-rule-1"/>
          <p:cNvSpPr/>
          <p:nvPr/>
        </p:nvSpPr>
        <p:spPr>
          <a:xfrm>
            <a:off x="7620000" y="2514600"/>
            <a:ext cx="7493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10" name="index-num-1"/>
          <p:cNvSpPr/>
          <p:nvPr/>
        </p:nvSpPr>
        <p:spPr>
          <a:xfrm>
            <a:off x="7620000" y="1803400"/>
            <a:ext cx="10795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0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01</a:t>
            </a:r>
            <a:endParaRPr lang="en-US" sz="3000" dirty="0"/>
          </a:p>
        </p:txBody>
      </p:sp>
      <p:sp>
        <p:nvSpPr>
          <p:cNvPr id="11" name="index-label-1"/>
          <p:cNvSpPr/>
          <p:nvPr/>
        </p:nvSpPr>
        <p:spPr>
          <a:xfrm>
            <a:off x="9067800" y="1854200"/>
            <a:ext cx="3556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4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PROFILE</a:t>
            </a:r>
            <a:endParaRPr lang="en-US" sz="2400" dirty="0"/>
          </a:p>
        </p:txBody>
      </p:sp>
      <p:sp>
        <p:nvSpPr>
          <p:cNvPr id="12" name="index-note-1"/>
          <p:cNvSpPr/>
          <p:nvPr/>
        </p:nvSpPr>
        <p:spPr>
          <a:xfrm>
            <a:off x="12827000" y="1917700"/>
            <a:ext cx="2286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DESIGN POSITION</a:t>
            </a:r>
            <a:endParaRPr lang="en-US" sz="1200" dirty="0"/>
          </a:p>
        </p:txBody>
      </p:sp>
      <p:sp>
        <p:nvSpPr>
          <p:cNvPr id="13" name="index-rule-2"/>
          <p:cNvSpPr/>
          <p:nvPr/>
        </p:nvSpPr>
        <p:spPr>
          <a:xfrm>
            <a:off x="7620000" y="3556000"/>
            <a:ext cx="7493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14" name="index-num-2"/>
          <p:cNvSpPr/>
          <p:nvPr/>
        </p:nvSpPr>
        <p:spPr>
          <a:xfrm>
            <a:off x="7620000" y="2844800"/>
            <a:ext cx="10795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0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02</a:t>
            </a:r>
            <a:endParaRPr lang="en-US" sz="3000" dirty="0"/>
          </a:p>
        </p:txBody>
      </p:sp>
      <p:sp>
        <p:nvSpPr>
          <p:cNvPr id="15" name="index-label-2"/>
          <p:cNvSpPr/>
          <p:nvPr/>
        </p:nvSpPr>
        <p:spPr>
          <a:xfrm>
            <a:off x="9067800" y="2895600"/>
            <a:ext cx="3556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4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CASE STUDIES</a:t>
            </a:r>
            <a:endParaRPr lang="en-US" sz="2400" dirty="0"/>
          </a:p>
        </p:txBody>
      </p:sp>
      <p:sp>
        <p:nvSpPr>
          <p:cNvPr id="16" name="index-note-2"/>
          <p:cNvSpPr/>
          <p:nvPr/>
        </p:nvSpPr>
        <p:spPr>
          <a:xfrm>
            <a:off x="12827000" y="2959100"/>
            <a:ext cx="2286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PRODUCT WORK</a:t>
            </a:r>
            <a:endParaRPr lang="en-US" sz="1200" dirty="0"/>
          </a:p>
        </p:txBody>
      </p:sp>
      <p:sp>
        <p:nvSpPr>
          <p:cNvPr id="17" name="index-rule-3"/>
          <p:cNvSpPr/>
          <p:nvPr/>
        </p:nvSpPr>
        <p:spPr>
          <a:xfrm>
            <a:off x="7620000" y="4597400"/>
            <a:ext cx="7493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18" name="index-num-3"/>
          <p:cNvSpPr/>
          <p:nvPr/>
        </p:nvSpPr>
        <p:spPr>
          <a:xfrm>
            <a:off x="7620000" y="3886200"/>
            <a:ext cx="10795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0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03</a:t>
            </a:r>
            <a:endParaRPr lang="en-US" sz="3000" dirty="0"/>
          </a:p>
        </p:txBody>
      </p:sp>
      <p:sp>
        <p:nvSpPr>
          <p:cNvPr id="19" name="index-label-3"/>
          <p:cNvSpPr/>
          <p:nvPr/>
        </p:nvSpPr>
        <p:spPr>
          <a:xfrm>
            <a:off x="9067800" y="3937000"/>
            <a:ext cx="3556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4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IMPACT</a:t>
            </a:r>
            <a:endParaRPr lang="en-US" sz="2400" dirty="0"/>
          </a:p>
        </p:txBody>
      </p:sp>
      <p:sp>
        <p:nvSpPr>
          <p:cNvPr id="20" name="index-note-3"/>
          <p:cNvSpPr/>
          <p:nvPr/>
        </p:nvSpPr>
        <p:spPr>
          <a:xfrm>
            <a:off x="12827000" y="4000500"/>
            <a:ext cx="2286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EXPERIMENT LOOP</a:t>
            </a:r>
            <a:endParaRPr lang="en-US" sz="1200" dirty="0"/>
          </a:p>
        </p:txBody>
      </p:sp>
      <p:sp>
        <p:nvSpPr>
          <p:cNvPr id="21" name="index-rule-4"/>
          <p:cNvSpPr/>
          <p:nvPr/>
        </p:nvSpPr>
        <p:spPr>
          <a:xfrm>
            <a:off x="7620000" y="5638800"/>
            <a:ext cx="7493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22" name="index-num-4"/>
          <p:cNvSpPr/>
          <p:nvPr/>
        </p:nvSpPr>
        <p:spPr>
          <a:xfrm>
            <a:off x="7620000" y="4927600"/>
            <a:ext cx="10795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0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04</a:t>
            </a:r>
            <a:endParaRPr lang="en-US" sz="3000" dirty="0"/>
          </a:p>
        </p:txBody>
      </p:sp>
      <p:sp>
        <p:nvSpPr>
          <p:cNvPr id="23" name="index-label-4"/>
          <p:cNvSpPr/>
          <p:nvPr/>
        </p:nvSpPr>
        <p:spPr>
          <a:xfrm>
            <a:off x="9067800" y="4978400"/>
            <a:ext cx="3556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4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TOOLKIT</a:t>
            </a:r>
            <a:endParaRPr lang="en-US" sz="2400" dirty="0"/>
          </a:p>
        </p:txBody>
      </p:sp>
      <p:sp>
        <p:nvSpPr>
          <p:cNvPr id="24" name="index-note-4"/>
          <p:cNvSpPr/>
          <p:nvPr/>
        </p:nvSpPr>
        <p:spPr>
          <a:xfrm>
            <a:off x="12827000" y="5041900"/>
            <a:ext cx="2286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WAYS OF WORKING</a:t>
            </a:r>
            <a:endParaRPr lang="en-US" sz="1200" dirty="0"/>
          </a:p>
        </p:txBody>
      </p:sp>
      <p:sp>
        <p:nvSpPr>
          <p:cNvPr id="25" name="index-rule-5"/>
          <p:cNvSpPr/>
          <p:nvPr/>
        </p:nvSpPr>
        <p:spPr>
          <a:xfrm>
            <a:off x="7620000" y="6680200"/>
            <a:ext cx="7493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26" name="index-num-5"/>
          <p:cNvSpPr/>
          <p:nvPr/>
        </p:nvSpPr>
        <p:spPr>
          <a:xfrm>
            <a:off x="7620000" y="5969000"/>
            <a:ext cx="10795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0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05</a:t>
            </a:r>
            <a:endParaRPr lang="en-US" sz="3000" dirty="0"/>
          </a:p>
        </p:txBody>
      </p:sp>
      <p:sp>
        <p:nvSpPr>
          <p:cNvPr id="27" name="index-label-5"/>
          <p:cNvSpPr/>
          <p:nvPr/>
        </p:nvSpPr>
        <p:spPr>
          <a:xfrm>
            <a:off x="9067800" y="6019800"/>
            <a:ext cx="3556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4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CONTACT</a:t>
            </a:r>
            <a:endParaRPr lang="en-US" sz="2400" dirty="0"/>
          </a:p>
        </p:txBody>
      </p:sp>
      <p:sp>
        <p:nvSpPr>
          <p:cNvPr id="28" name="index-note-5"/>
          <p:cNvSpPr/>
          <p:nvPr/>
        </p:nvSpPr>
        <p:spPr>
          <a:xfrm>
            <a:off x="12827000" y="6083300"/>
            <a:ext cx="2286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NEXT SIGNAL</a:t>
            </a:r>
            <a:endParaRPr lang="en-US" sz="1200" dirty="0"/>
          </a:p>
        </p:txBody>
      </p:sp>
      <p:sp>
        <p:nvSpPr>
          <p:cNvPr id="29" name="index-page"/>
          <p:cNvSpPr/>
          <p:nvPr/>
        </p:nvSpPr>
        <p:spPr>
          <a:xfrm>
            <a:off x="762000" y="8559800"/>
            <a:ext cx="203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02 / 10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file-top-line"/>
          <p:cNvSpPr/>
          <p:nvPr/>
        </p:nvSpPr>
        <p:spPr>
          <a:xfrm>
            <a:off x="762000" y="711200"/>
            <a:ext cx="14732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3" name="profile-coord"/>
          <p:cNvSpPr/>
          <p:nvPr/>
        </p:nvSpPr>
        <p:spPr>
          <a:xfrm>
            <a:off x="13335000" y="914400"/>
            <a:ext cx="2159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[PG-03 / SYS.02]</a:t>
            </a:r>
            <a:endParaRPr lang="en-US" sz="1300" dirty="0"/>
          </a:p>
        </p:txBody>
      </p:sp>
      <p:sp>
        <p:nvSpPr>
          <p:cNvPr id="4" name="profile-kicker"/>
          <p:cNvSpPr/>
          <p:nvPr/>
        </p:nvSpPr>
        <p:spPr>
          <a:xfrm>
            <a:off x="762000" y="1270000"/>
            <a:ext cx="2540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DESIGN POSITION</a:t>
            </a:r>
            <a:endParaRPr lang="en-US" sz="1400" dirty="0"/>
          </a:p>
        </p:txBody>
      </p:sp>
      <p:sp>
        <p:nvSpPr>
          <p:cNvPr id="5" name="profile-title"/>
          <p:cNvSpPr/>
          <p:nvPr/>
        </p:nvSpPr>
        <p:spPr>
          <a:xfrm>
            <a:off x="762000" y="1727200"/>
            <a:ext cx="13335000" cy="660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9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저는 제품의 ‘다음 행동’을 설계합니다</a:t>
            </a:r>
            <a:endParaRPr lang="en-US" sz="3900" dirty="0"/>
          </a:p>
        </p:txBody>
      </p:sp>
      <p:sp>
        <p:nvSpPr>
          <p:cNvPr id="6" name="profile-lead"/>
          <p:cNvSpPr/>
          <p:nvPr/>
        </p:nvSpPr>
        <p:spPr>
          <a:xfrm>
            <a:off x="762000" y="2641600"/>
            <a:ext cx="1143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8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데이터로 문제를 구조화하고, 사용자가 가장 빠르게 다음 행동으로 이동하는 경험을 만듭니다.</a:t>
            </a:r>
            <a:endParaRPr lang="en-US" sz="1800" dirty="0"/>
          </a:p>
        </p:txBody>
      </p:sp>
      <p:sp>
        <p:nvSpPr>
          <p:cNvPr id="7" name="profile-card-1"/>
          <p:cNvSpPr/>
          <p:nvPr/>
        </p:nvSpPr>
        <p:spPr>
          <a:xfrm>
            <a:off x="762000" y="3556000"/>
            <a:ext cx="4191000" cy="3327400"/>
          </a:xfrm>
          <a:prstGeom prst="rect">
            <a:avLst/>
          </a:prstGeom>
          <a:solidFill>
            <a:srgbClr val="141C30"/>
          </a:solidFill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8" name="profile-card-index-1"/>
          <p:cNvSpPr/>
          <p:nvPr/>
        </p:nvSpPr>
        <p:spPr>
          <a:xfrm>
            <a:off x="1066800" y="3860800"/>
            <a:ext cx="1143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[01]</a:t>
            </a:r>
            <a:endParaRPr lang="en-US" sz="1400" dirty="0"/>
          </a:p>
        </p:txBody>
      </p:sp>
      <p:sp>
        <p:nvSpPr>
          <p:cNvPr id="9" name="profile-card-title-1"/>
          <p:cNvSpPr/>
          <p:nvPr/>
        </p:nvSpPr>
        <p:spPr>
          <a:xfrm>
            <a:off x="1066800" y="4445000"/>
            <a:ext cx="3302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3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Product Thinking</a:t>
            </a:r>
            <a:endParaRPr lang="en-US" sz="2300" dirty="0"/>
          </a:p>
        </p:txBody>
      </p:sp>
      <p:sp>
        <p:nvSpPr>
          <p:cNvPr id="10" name="profile-card-copy-1"/>
          <p:cNvSpPr/>
          <p:nvPr/>
        </p:nvSpPr>
        <p:spPr>
          <a:xfrm>
            <a:off x="1066800" y="5207000"/>
            <a:ext cx="32385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14"/>
              </a:lnSpc>
              <a:buNone/>
            </a:pPr>
            <a:r>
              <a:rPr lang="en-US" altLang="en-US" sz="17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문제의 원인을 분리하고</a:t>
            </a:r>
            <a:endParaRPr lang="en-US" sz="1700" dirty="0"/>
          </a:p>
          <a:p>
            <a:pPr algn="l" indent="0" marL="0">
              <a:lnSpc>
                <a:spcPts val="2414"/>
              </a:lnSpc>
              <a:buNone/>
            </a:pPr>
            <a:r>
              <a:rPr lang="en-US" altLang="en-US" sz="17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우선순위를 제품 언어로 전환합니다.</a:t>
            </a:r>
            <a:endParaRPr lang="en-US" sz="1700" dirty="0"/>
          </a:p>
        </p:txBody>
      </p:sp>
      <p:sp>
        <p:nvSpPr>
          <p:cNvPr id="11" name="profile-card-2"/>
          <p:cNvSpPr/>
          <p:nvPr/>
        </p:nvSpPr>
        <p:spPr>
          <a:xfrm>
            <a:off x="5651500" y="3556000"/>
            <a:ext cx="4191000" cy="3327400"/>
          </a:xfrm>
          <a:prstGeom prst="rect">
            <a:avLst/>
          </a:prstGeom>
          <a:solidFill>
            <a:srgbClr val="141C30"/>
          </a:solidFill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12" name="profile-card-index-2"/>
          <p:cNvSpPr/>
          <p:nvPr/>
        </p:nvSpPr>
        <p:spPr>
          <a:xfrm>
            <a:off x="5956300" y="3860800"/>
            <a:ext cx="1143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[02]</a:t>
            </a:r>
            <a:endParaRPr lang="en-US" sz="1400" dirty="0"/>
          </a:p>
        </p:txBody>
      </p:sp>
      <p:sp>
        <p:nvSpPr>
          <p:cNvPr id="13" name="profile-card-title-2"/>
          <p:cNvSpPr/>
          <p:nvPr/>
        </p:nvSpPr>
        <p:spPr>
          <a:xfrm>
            <a:off x="5956300" y="4445000"/>
            <a:ext cx="3302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3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Design Craft</a:t>
            </a:r>
            <a:endParaRPr lang="en-US" sz="2300" dirty="0"/>
          </a:p>
        </p:txBody>
      </p:sp>
      <p:sp>
        <p:nvSpPr>
          <p:cNvPr id="14" name="profile-card-copy-2"/>
          <p:cNvSpPr/>
          <p:nvPr/>
        </p:nvSpPr>
        <p:spPr>
          <a:xfrm>
            <a:off x="5956300" y="5207000"/>
            <a:ext cx="32385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14"/>
              </a:lnSpc>
              <a:buNone/>
            </a:pPr>
            <a:r>
              <a:rPr lang="en-US" altLang="en-US" sz="17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흐름과 인터랙션을 정밀하게 설계하고</a:t>
            </a:r>
            <a:endParaRPr lang="en-US" sz="1700" dirty="0"/>
          </a:p>
          <a:p>
            <a:pPr algn="l" indent="0" marL="0">
              <a:lnSpc>
                <a:spcPts val="2414"/>
              </a:lnSpc>
              <a:buNone/>
            </a:pPr>
            <a:r>
              <a:rPr lang="en-US" altLang="en-US" sz="17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재사용 가능한 시스템으로 남깁니다.</a:t>
            </a:r>
            <a:endParaRPr lang="en-US" sz="1700" dirty="0"/>
          </a:p>
        </p:txBody>
      </p:sp>
      <p:sp>
        <p:nvSpPr>
          <p:cNvPr id="15" name="profile-card-3"/>
          <p:cNvSpPr/>
          <p:nvPr/>
        </p:nvSpPr>
        <p:spPr>
          <a:xfrm>
            <a:off x="10541000" y="3556000"/>
            <a:ext cx="4191000" cy="3327400"/>
          </a:xfrm>
          <a:prstGeom prst="rect">
            <a:avLst/>
          </a:prstGeom>
          <a:solidFill>
            <a:srgbClr val="141C30"/>
          </a:solidFill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16" name="profile-card-index-3"/>
          <p:cNvSpPr/>
          <p:nvPr/>
        </p:nvSpPr>
        <p:spPr>
          <a:xfrm>
            <a:off x="10845800" y="3860800"/>
            <a:ext cx="1143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[03]</a:t>
            </a:r>
            <a:endParaRPr lang="en-US" sz="1400" dirty="0"/>
          </a:p>
        </p:txBody>
      </p:sp>
      <p:sp>
        <p:nvSpPr>
          <p:cNvPr id="17" name="profile-card-title-3"/>
          <p:cNvSpPr/>
          <p:nvPr/>
        </p:nvSpPr>
        <p:spPr>
          <a:xfrm>
            <a:off x="10845800" y="4445000"/>
            <a:ext cx="3302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3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Experimentation</a:t>
            </a:r>
            <a:endParaRPr lang="en-US" sz="2300" dirty="0"/>
          </a:p>
        </p:txBody>
      </p:sp>
      <p:sp>
        <p:nvSpPr>
          <p:cNvPr id="18" name="profile-card-copy-3"/>
          <p:cNvSpPr/>
          <p:nvPr/>
        </p:nvSpPr>
        <p:spPr>
          <a:xfrm>
            <a:off x="10845800" y="5207000"/>
            <a:ext cx="32385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14"/>
              </a:lnSpc>
              <a:buNone/>
            </a:pPr>
            <a:r>
              <a:rPr lang="en-US" altLang="en-US" sz="17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가설을 빠르게 프로토타입으로 만들고</a:t>
            </a:r>
            <a:endParaRPr lang="en-US" sz="1700" dirty="0"/>
          </a:p>
          <a:p>
            <a:pPr algn="l" indent="0" marL="0">
              <a:lnSpc>
                <a:spcPts val="2414"/>
              </a:lnSpc>
              <a:buNone/>
            </a:pPr>
            <a:r>
              <a:rPr lang="en-US" altLang="en-US" sz="17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지표와 사용자 반응으로 검증합니다.</a:t>
            </a:r>
            <a:endParaRPr lang="en-US" sz="1700" dirty="0"/>
          </a:p>
        </p:txBody>
      </p:sp>
      <p:sp>
        <p:nvSpPr>
          <p:cNvPr id="19" name="profile-bottom-line"/>
          <p:cNvSpPr/>
          <p:nvPr/>
        </p:nvSpPr>
        <p:spPr>
          <a:xfrm>
            <a:off x="762000" y="7416800"/>
            <a:ext cx="13970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20" name="profile-keywords"/>
          <p:cNvSpPr/>
          <p:nvPr/>
        </p:nvSpPr>
        <p:spPr>
          <a:xfrm>
            <a:off x="762000" y="7772400"/>
            <a:ext cx="11176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FFFFFF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PROBLEM FRAMING  ·  PRODUCT METRICS  ·  INTERACTION DESIGN  ·  DESIGN SYSTEM</a:t>
            </a:r>
            <a:endParaRPr lang="en-US" sz="1400" dirty="0"/>
          </a:p>
        </p:txBody>
      </p:sp>
      <p:sp>
        <p:nvSpPr>
          <p:cNvPr id="21" name="profile-page"/>
          <p:cNvSpPr/>
          <p:nvPr/>
        </p:nvSpPr>
        <p:spPr>
          <a:xfrm>
            <a:off x="762000" y="8559800"/>
            <a:ext cx="203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03 / 10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ulse-top-line"/>
          <p:cNvSpPr/>
          <p:nvPr/>
        </p:nvSpPr>
        <p:spPr>
          <a:xfrm>
            <a:off x="762000" y="711200"/>
            <a:ext cx="14732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3" name="pulse-coord"/>
          <p:cNvSpPr/>
          <p:nvPr/>
        </p:nvSpPr>
        <p:spPr>
          <a:xfrm>
            <a:off x="13335000" y="914400"/>
            <a:ext cx="2159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[PG-04 / CASE.01]</a:t>
            </a:r>
            <a:endParaRPr lang="en-US" sz="1300" dirty="0"/>
          </a:p>
        </p:txBody>
      </p:sp>
      <p:sp>
        <p:nvSpPr>
          <p:cNvPr id="4" name="pulse-kicker"/>
          <p:cNvSpPr/>
          <p:nvPr/>
        </p:nvSpPr>
        <p:spPr>
          <a:xfrm>
            <a:off x="762000" y="1270000"/>
            <a:ext cx="2794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CASE STUDY / 01</a:t>
            </a:r>
            <a:endParaRPr lang="en-US" sz="1400" dirty="0"/>
          </a:p>
        </p:txBody>
      </p:sp>
      <p:sp>
        <p:nvSpPr>
          <p:cNvPr id="5" name="pulse-title"/>
          <p:cNvSpPr/>
          <p:nvPr/>
        </p:nvSpPr>
        <p:spPr>
          <a:xfrm>
            <a:off x="762000" y="1752600"/>
            <a:ext cx="6350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4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Pulse — Focus Dashboard</a:t>
            </a:r>
            <a:endParaRPr lang="en-US" sz="3400" dirty="0"/>
          </a:p>
        </p:txBody>
      </p:sp>
      <p:sp>
        <p:nvSpPr>
          <p:cNvPr id="6" name="pulse-subtitle"/>
          <p:cNvSpPr/>
          <p:nvPr/>
        </p:nvSpPr>
        <p:spPr>
          <a:xfrm>
            <a:off x="762000" y="2565400"/>
            <a:ext cx="6858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altLang="en-US" sz="20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팀의 집중 시간을 가시화한</a:t>
            </a:r>
            <a:endParaRPr lang="en-US" sz="2000" dirty="0"/>
          </a:p>
          <a:p>
            <a:pPr algn="l" indent="0" marL="0">
              <a:lnSpc>
                <a:spcPts val="2700"/>
              </a:lnSpc>
              <a:buNone/>
            </a:pPr>
            <a:r>
              <a:rPr lang="en-US" altLang="en-US" sz="20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협업 대시보드</a:t>
            </a:r>
            <a:endParaRPr lang="en-US" sz="2000" dirty="0"/>
          </a:p>
        </p:txBody>
      </p:sp>
      <p:sp>
        <p:nvSpPr>
          <p:cNvPr id="7" name="pulse-info-line-1"/>
          <p:cNvSpPr/>
          <p:nvPr/>
        </p:nvSpPr>
        <p:spPr>
          <a:xfrm>
            <a:off x="762000" y="3683000"/>
            <a:ext cx="6350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8" name="pulse-label-1"/>
          <p:cNvSpPr/>
          <p:nvPr/>
        </p:nvSpPr>
        <p:spPr>
          <a:xfrm>
            <a:off x="762000" y="3987800"/>
            <a:ext cx="14986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CHALLENGE</a:t>
            </a:r>
            <a:endParaRPr lang="en-US" sz="1300" dirty="0"/>
          </a:p>
        </p:txBody>
      </p:sp>
      <p:sp>
        <p:nvSpPr>
          <p:cNvPr id="9" name="pulse-value-1"/>
          <p:cNvSpPr/>
          <p:nvPr/>
        </p:nvSpPr>
        <p:spPr>
          <a:xfrm>
            <a:off x="2489200" y="3937000"/>
            <a:ext cx="45212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44"/>
              </a:lnSpc>
              <a:buNone/>
            </a:pPr>
            <a:r>
              <a:rPr lang="en-US" altLang="en-US" sz="17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산재된 업무 신호를</a:t>
            </a:r>
            <a:endParaRPr lang="en-US" sz="1700" dirty="0"/>
          </a:p>
          <a:p>
            <a:pPr algn="l" indent="0" marL="0">
              <a:lnSpc>
                <a:spcPts val="2244"/>
              </a:lnSpc>
              <a:buNone/>
            </a:pPr>
            <a:r>
              <a:rPr lang="en-US" altLang="en-US" sz="17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한 화면에 통합</a:t>
            </a:r>
            <a:endParaRPr lang="en-US" sz="1700" dirty="0"/>
          </a:p>
        </p:txBody>
      </p:sp>
      <p:sp>
        <p:nvSpPr>
          <p:cNvPr id="10" name="pulse-label-2"/>
          <p:cNvSpPr/>
          <p:nvPr/>
        </p:nvSpPr>
        <p:spPr>
          <a:xfrm>
            <a:off x="762000" y="4927600"/>
            <a:ext cx="14986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EXECUTION</a:t>
            </a:r>
            <a:endParaRPr lang="en-US" sz="1300" dirty="0"/>
          </a:p>
        </p:txBody>
      </p:sp>
      <p:sp>
        <p:nvSpPr>
          <p:cNvPr id="11" name="pulse-value-2"/>
          <p:cNvSpPr/>
          <p:nvPr/>
        </p:nvSpPr>
        <p:spPr>
          <a:xfrm>
            <a:off x="2489200" y="4876800"/>
            <a:ext cx="45212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44"/>
              </a:lnSpc>
              <a:buNone/>
            </a:pPr>
            <a:r>
              <a:rPr lang="en-US" altLang="en-US" sz="17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대시보드 구조, 위젯 우선순위,</a:t>
            </a:r>
            <a:endParaRPr lang="en-US" sz="1700" dirty="0"/>
          </a:p>
          <a:p>
            <a:pPr algn="l" indent="0" marL="0">
              <a:lnSpc>
                <a:spcPts val="2244"/>
              </a:lnSpc>
              <a:buNone/>
            </a:pPr>
            <a:r>
              <a:rPr lang="en-US" altLang="en-US" sz="17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빈 상태 UX 설계</a:t>
            </a:r>
            <a:endParaRPr lang="en-US" sz="1700" dirty="0"/>
          </a:p>
        </p:txBody>
      </p:sp>
      <p:sp>
        <p:nvSpPr>
          <p:cNvPr id="12" name="pulse-label-3"/>
          <p:cNvSpPr/>
          <p:nvPr/>
        </p:nvSpPr>
        <p:spPr>
          <a:xfrm>
            <a:off x="762000" y="5867400"/>
            <a:ext cx="14986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STACK</a:t>
            </a:r>
            <a:endParaRPr lang="en-US" sz="1300" dirty="0"/>
          </a:p>
        </p:txBody>
      </p:sp>
      <p:sp>
        <p:nvSpPr>
          <p:cNvPr id="13" name="pulse-value-3"/>
          <p:cNvSpPr/>
          <p:nvPr/>
        </p:nvSpPr>
        <p:spPr>
          <a:xfrm>
            <a:off x="2489200" y="5816600"/>
            <a:ext cx="45212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7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Figma · Amplitude · FigJam</a:t>
            </a:r>
            <a:endParaRPr lang="en-US" sz="1700" dirty="0"/>
          </a:p>
        </p:txBody>
      </p:sp>
      <p:sp>
        <p:nvSpPr>
          <p:cNvPr id="14" name="pulse-metric"/>
          <p:cNvSpPr/>
          <p:nvPr/>
        </p:nvSpPr>
        <p:spPr>
          <a:xfrm>
            <a:off x="762000" y="6731000"/>
            <a:ext cx="2794000" cy="812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49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+31%</a:t>
            </a:r>
            <a:endParaRPr lang="en-US" sz="4900" dirty="0"/>
          </a:p>
        </p:txBody>
      </p:sp>
      <p:sp>
        <p:nvSpPr>
          <p:cNvPr id="15" name="pulse-metric-label"/>
          <p:cNvSpPr/>
          <p:nvPr/>
        </p:nvSpPr>
        <p:spPr>
          <a:xfrm>
            <a:off x="762000" y="7645400"/>
            <a:ext cx="4318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7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첫 주 대시보드 재방문율</a:t>
            </a:r>
            <a:endParaRPr lang="en-US" sz="1700" dirty="0"/>
          </a:p>
        </p:txBody>
      </p:sp>
      <p:sp>
        <p:nvSpPr>
          <p:cNvPr id="16" name="pulse-image-frame"/>
          <p:cNvSpPr/>
          <p:nvPr/>
        </p:nvSpPr>
        <p:spPr>
          <a:xfrm>
            <a:off x="8636000" y="1676400"/>
            <a:ext cx="6858000" cy="5181600"/>
          </a:xfrm>
          <a:prstGeom prst="rect">
            <a:avLst/>
          </a:prstGeom>
          <a:solidFill>
            <a:srgbClr val="141C30"/>
          </a:solidFill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pic>
        <p:nvPicPr>
          <p:cNvPr id="17" name="pulse-image" descr="preencoded.png">    </p:cNvPr>
          <p:cNvPicPr>
            <a:picLocks noChangeAspect="1"/>
          </p:cNvPicPr>
          <p:nvPr/>
        </p:nvPicPr>
        <p:blipFill>
          <a:blip r:embed="rId1"/>
          <a:srcRect l="0" r="0" t="1467" b="1467"/>
          <a:stretch/>
        </p:blipFill>
        <p:spPr>
          <a:xfrm>
            <a:off x="8890000" y="1955800"/>
            <a:ext cx="6350000" cy="4622800"/>
          </a:xfrm>
          <a:prstGeom prst="rect">
            <a:avLst/>
          </a:prstGeom>
        </p:spPr>
      </p:pic>
      <p:sp>
        <p:nvSpPr>
          <p:cNvPr id="18" name="pulse-image-caption"/>
          <p:cNvSpPr/>
          <p:nvPr/>
        </p:nvSpPr>
        <p:spPr>
          <a:xfrm>
            <a:off x="8890000" y="7061200"/>
            <a:ext cx="635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DASHBOARD PRIORITY SYSTEM</a:t>
            </a:r>
            <a:endParaRPr lang="en-US" sz="1200" dirty="0"/>
          </a:p>
        </p:txBody>
      </p:sp>
      <p:sp>
        <p:nvSpPr>
          <p:cNvPr id="19" name="pulse-page"/>
          <p:cNvSpPr/>
          <p:nvPr/>
        </p:nvSpPr>
        <p:spPr>
          <a:xfrm>
            <a:off x="762000" y="8559800"/>
            <a:ext cx="203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04 / 10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-image" descr="preencoded.png">    </p:cNvPr>
          <p:cNvPicPr>
            <a:picLocks noChangeAspect="1"/>
          </p:cNvPicPr>
          <p:nvPr/>
        </p:nvPicPr>
        <p:blipFill>
          <a:blip r:embed="rId1"/>
          <a:srcRect l="0" r="0" t="12500" b="12500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background-mask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0A0F1D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loop-top-line"/>
          <p:cNvSpPr/>
          <p:nvPr/>
        </p:nvSpPr>
        <p:spPr>
          <a:xfrm>
            <a:off x="762000" y="711200"/>
            <a:ext cx="14732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5" name="loop-coord"/>
          <p:cNvSpPr/>
          <p:nvPr/>
        </p:nvSpPr>
        <p:spPr>
          <a:xfrm>
            <a:off x="13335000" y="914400"/>
            <a:ext cx="2159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[PG-05 / CASE.02]</a:t>
            </a:r>
            <a:endParaRPr lang="en-US" sz="1300" dirty="0"/>
          </a:p>
        </p:txBody>
      </p:sp>
      <p:sp>
        <p:nvSpPr>
          <p:cNvPr id="6" name="loop-kicker"/>
          <p:cNvSpPr/>
          <p:nvPr/>
        </p:nvSpPr>
        <p:spPr>
          <a:xfrm>
            <a:off x="762000" y="1244600"/>
            <a:ext cx="2794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CASE STUDY / 02</a:t>
            </a:r>
            <a:endParaRPr lang="en-US" sz="1400" dirty="0"/>
          </a:p>
        </p:txBody>
      </p:sp>
      <p:sp>
        <p:nvSpPr>
          <p:cNvPr id="7" name="loop-strip"/>
          <p:cNvSpPr/>
          <p:nvPr/>
        </p:nvSpPr>
        <p:spPr>
          <a:xfrm>
            <a:off x="0" y="5816600"/>
            <a:ext cx="16256000" cy="3327400"/>
          </a:xfrm>
          <a:prstGeom prst="rect">
            <a:avLst/>
          </a:prstGeom>
          <a:solidFill>
            <a:srgbClr val="0A0F1D">
              <a:alpha val="95000"/>
            </a:srgbClr>
          </a:solidFill>
          <a:ln/>
        </p:spPr>
        <p:txBody>
          <a:bodyPr/>
          <a:p/>
        </p:txBody>
      </p:sp>
      <p:sp>
        <p:nvSpPr>
          <p:cNvPr id="8" name="loop-strip-top"/>
          <p:cNvSpPr/>
          <p:nvPr/>
        </p:nvSpPr>
        <p:spPr>
          <a:xfrm>
            <a:off x="762000" y="5816600"/>
            <a:ext cx="14732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9" name="loop-title"/>
          <p:cNvSpPr/>
          <p:nvPr/>
        </p:nvSpPr>
        <p:spPr>
          <a:xfrm>
            <a:off x="762000" y="6350000"/>
            <a:ext cx="66040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1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Loop — Refill Commerce</a:t>
            </a:r>
            <a:endParaRPr lang="en-US" sz="3100" dirty="0"/>
          </a:p>
        </p:txBody>
      </p:sp>
      <p:sp>
        <p:nvSpPr>
          <p:cNvPr id="10" name="loop-subtitle"/>
          <p:cNvSpPr/>
          <p:nvPr/>
        </p:nvSpPr>
        <p:spPr>
          <a:xfrm>
            <a:off x="762000" y="7086600"/>
            <a:ext cx="7112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altLang="en-US" sz="20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리필 제품의 재구매를 짧게 만든</a:t>
            </a:r>
            <a:endParaRPr lang="en-US" sz="2000" dirty="0"/>
          </a:p>
          <a:p>
            <a:pPr algn="l" indent="0" marL="0">
              <a:lnSpc>
                <a:spcPts val="2640"/>
              </a:lnSpc>
              <a:buNone/>
            </a:pPr>
            <a:r>
              <a:rPr lang="en-US" altLang="en-US" sz="20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반복 주문 경험</a:t>
            </a:r>
            <a:endParaRPr lang="en-US" sz="2000" dirty="0"/>
          </a:p>
        </p:txBody>
      </p:sp>
      <p:sp>
        <p:nvSpPr>
          <p:cNvPr id="11" name="loop-meta"/>
          <p:cNvSpPr/>
          <p:nvPr/>
        </p:nvSpPr>
        <p:spPr>
          <a:xfrm>
            <a:off x="8890000" y="6451600"/>
            <a:ext cx="4826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2025.07 – 2025.10  /  UXUI DESIGN</a:t>
            </a:r>
            <a:endParaRPr lang="en-US" sz="1300" dirty="0"/>
          </a:p>
        </p:txBody>
      </p:sp>
      <p:sp>
        <p:nvSpPr>
          <p:cNvPr id="12" name="loop-role"/>
          <p:cNvSpPr/>
          <p:nvPr/>
        </p:nvSpPr>
        <p:spPr>
          <a:xfrm>
            <a:off x="8890000" y="6959600"/>
            <a:ext cx="4826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7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Quick Reorder · Bundle · Checkout</a:t>
            </a:r>
            <a:endParaRPr lang="en-US" sz="1700" dirty="0"/>
          </a:p>
        </p:txBody>
      </p:sp>
      <p:sp>
        <p:nvSpPr>
          <p:cNvPr id="13" name="loop-metric"/>
          <p:cNvSpPr/>
          <p:nvPr/>
        </p:nvSpPr>
        <p:spPr>
          <a:xfrm>
            <a:off x="11557000" y="7594600"/>
            <a:ext cx="2159000" cy="736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45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+19%</a:t>
            </a:r>
            <a:endParaRPr lang="en-US" sz="4500" dirty="0"/>
          </a:p>
        </p:txBody>
      </p:sp>
      <p:sp>
        <p:nvSpPr>
          <p:cNvPr id="14" name="loop-metric-label"/>
          <p:cNvSpPr/>
          <p:nvPr/>
        </p:nvSpPr>
        <p:spPr>
          <a:xfrm>
            <a:off x="8890000" y="8382000"/>
            <a:ext cx="4826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REPEAT PURCHASE CONVERSION</a:t>
            </a:r>
            <a:endParaRPr lang="en-US" sz="1200" dirty="0"/>
          </a:p>
        </p:txBody>
      </p:sp>
      <p:sp>
        <p:nvSpPr>
          <p:cNvPr id="15" name="loop-page"/>
          <p:cNvSpPr/>
          <p:nvPr/>
        </p:nvSpPr>
        <p:spPr>
          <a:xfrm>
            <a:off x="762000" y="8559800"/>
            <a:ext cx="203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05 / 10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mpact-top-line"/>
          <p:cNvSpPr/>
          <p:nvPr/>
        </p:nvSpPr>
        <p:spPr>
          <a:xfrm>
            <a:off x="762000" y="711200"/>
            <a:ext cx="14732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3" name="impact-coord"/>
          <p:cNvSpPr/>
          <p:nvPr/>
        </p:nvSpPr>
        <p:spPr>
          <a:xfrm>
            <a:off x="13335000" y="914400"/>
            <a:ext cx="2159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[PG-06 / LOOP.01]</a:t>
            </a:r>
            <a:endParaRPr lang="en-US" sz="1300" dirty="0"/>
          </a:p>
        </p:txBody>
      </p:sp>
      <p:sp>
        <p:nvSpPr>
          <p:cNvPr id="4" name="impact-kicker"/>
          <p:cNvSpPr/>
          <p:nvPr/>
        </p:nvSpPr>
        <p:spPr>
          <a:xfrm>
            <a:off x="762000" y="1270000"/>
            <a:ext cx="3302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IMPACT / PULSE</a:t>
            </a:r>
            <a:endParaRPr lang="en-US" sz="1400" dirty="0"/>
          </a:p>
        </p:txBody>
      </p:sp>
      <p:sp>
        <p:nvSpPr>
          <p:cNvPr id="5" name="impact-title"/>
          <p:cNvSpPr/>
          <p:nvPr/>
        </p:nvSpPr>
        <p:spPr>
          <a:xfrm>
            <a:off x="762000" y="1727200"/>
            <a:ext cx="12954000" cy="660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9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진단·실험·확장의 루프를 만들었습니다</a:t>
            </a:r>
            <a:endParaRPr lang="en-US" sz="3900" dirty="0"/>
          </a:p>
        </p:txBody>
      </p:sp>
      <p:sp>
        <p:nvSpPr>
          <p:cNvPr id="6" name="impact-lead"/>
          <p:cNvSpPr/>
          <p:nvPr/>
        </p:nvSpPr>
        <p:spPr>
          <a:xfrm>
            <a:off x="762000" y="2616200"/>
            <a:ext cx="10668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8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하나의 완성 화면보다, 다음 행동을 지속적으로 개선하는 시스템을 설계했습니다.</a:t>
            </a:r>
            <a:endParaRPr lang="en-US" sz="1800" dirty="0"/>
          </a:p>
        </p:txBody>
      </p:sp>
      <p:sp>
        <p:nvSpPr>
          <p:cNvPr id="7" name="impact-panel-1"/>
          <p:cNvSpPr/>
          <p:nvPr/>
        </p:nvSpPr>
        <p:spPr>
          <a:xfrm>
            <a:off x="762000" y="3225800"/>
            <a:ext cx="3937000" cy="3124200"/>
          </a:xfrm>
          <a:prstGeom prst="rect">
            <a:avLst/>
          </a:prstGeom>
          <a:solidFill>
            <a:srgbClr val="141C30"/>
          </a:solidFill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8" name="impact-index-1"/>
          <p:cNvSpPr/>
          <p:nvPr/>
        </p:nvSpPr>
        <p:spPr>
          <a:xfrm>
            <a:off x="1066800" y="3530600"/>
            <a:ext cx="1016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[01]</a:t>
            </a:r>
            <a:endParaRPr lang="en-US" sz="1400" dirty="0"/>
          </a:p>
        </p:txBody>
      </p:sp>
      <p:sp>
        <p:nvSpPr>
          <p:cNvPr id="9" name="impact-head-1"/>
          <p:cNvSpPr/>
          <p:nvPr/>
        </p:nvSpPr>
        <p:spPr>
          <a:xfrm>
            <a:off x="1066800" y="4140200"/>
            <a:ext cx="2667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3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진단</a:t>
            </a:r>
            <a:endParaRPr lang="en-US" sz="2300" dirty="0"/>
          </a:p>
        </p:txBody>
      </p:sp>
      <p:sp>
        <p:nvSpPr>
          <p:cNvPr id="10" name="impact-copy-1"/>
          <p:cNvSpPr/>
          <p:nvPr/>
        </p:nvSpPr>
        <p:spPr>
          <a:xfrm>
            <a:off x="1066800" y="4851400"/>
            <a:ext cx="3022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14"/>
              </a:lnSpc>
              <a:buNone/>
            </a:pPr>
            <a:r>
              <a:rPr lang="en-US" altLang="en-US" sz="17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업무 신호가 여러 화면에 흩어져</a:t>
            </a:r>
            <a:endParaRPr lang="en-US" sz="1700" dirty="0"/>
          </a:p>
          <a:p>
            <a:pPr algn="l" indent="0" marL="0">
              <a:lnSpc>
                <a:spcPts val="2414"/>
              </a:lnSpc>
              <a:buNone/>
            </a:pPr>
            <a:r>
              <a:rPr lang="en-US" altLang="en-US" sz="17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우선순위 판단이 지연됐습니다.</a:t>
            </a:r>
            <a:endParaRPr lang="en-US" sz="1700" dirty="0"/>
          </a:p>
        </p:txBody>
      </p:sp>
      <p:sp>
        <p:nvSpPr>
          <p:cNvPr id="11" name="impact-arrow-1"/>
          <p:cNvSpPr/>
          <p:nvPr/>
        </p:nvSpPr>
        <p:spPr>
          <a:xfrm>
            <a:off x="4699000" y="4775200"/>
            <a:ext cx="952500" cy="9144"/>
          </a:xfrm>
          <a:prstGeom prst="line">
            <a:avLst/>
          </a:prstGeom>
          <a:ln w="25400">
            <a:solidFill>
              <a:srgbClr val="CCFF00"/>
            </a:solidFill>
            <a:prstDash val="solid"/>
            <a:tailEnd type="triangle"/>
          </a:ln>
        </p:spPr>
        <p:txBody>
          <a:bodyPr/>
          <a:p/>
        </p:txBody>
      </p:sp>
      <p:sp>
        <p:nvSpPr>
          <p:cNvPr id="12" name="impact-panel-2"/>
          <p:cNvSpPr/>
          <p:nvPr/>
        </p:nvSpPr>
        <p:spPr>
          <a:xfrm>
            <a:off x="5651500" y="3225800"/>
            <a:ext cx="3937000" cy="3124200"/>
          </a:xfrm>
          <a:prstGeom prst="rect">
            <a:avLst/>
          </a:prstGeom>
          <a:solidFill>
            <a:srgbClr val="141C30"/>
          </a:solidFill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13" name="impact-index-2"/>
          <p:cNvSpPr/>
          <p:nvPr/>
        </p:nvSpPr>
        <p:spPr>
          <a:xfrm>
            <a:off x="5956300" y="3530600"/>
            <a:ext cx="1016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[02]</a:t>
            </a:r>
            <a:endParaRPr lang="en-US" sz="1400" dirty="0"/>
          </a:p>
        </p:txBody>
      </p:sp>
      <p:sp>
        <p:nvSpPr>
          <p:cNvPr id="14" name="impact-head-2"/>
          <p:cNvSpPr/>
          <p:nvPr/>
        </p:nvSpPr>
        <p:spPr>
          <a:xfrm>
            <a:off x="5956300" y="4140200"/>
            <a:ext cx="2667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3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실험</a:t>
            </a:r>
            <a:endParaRPr lang="en-US" sz="2300" dirty="0"/>
          </a:p>
        </p:txBody>
      </p:sp>
      <p:sp>
        <p:nvSpPr>
          <p:cNvPr id="15" name="impact-copy-2"/>
          <p:cNvSpPr/>
          <p:nvPr/>
        </p:nvSpPr>
        <p:spPr>
          <a:xfrm>
            <a:off x="5956300" y="4851400"/>
            <a:ext cx="3022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14"/>
              </a:lnSpc>
              <a:buNone/>
            </a:pPr>
            <a:r>
              <a:rPr lang="en-US" altLang="en-US" sz="17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핵심 지표를 압축하고 위젯 순서와</a:t>
            </a:r>
            <a:endParaRPr lang="en-US" sz="1700" dirty="0"/>
          </a:p>
          <a:p>
            <a:pPr algn="l" indent="0" marL="0">
              <a:lnSpc>
                <a:spcPts val="2414"/>
              </a:lnSpc>
              <a:buNone/>
            </a:pPr>
            <a:r>
              <a:rPr lang="en-US" altLang="en-US" sz="17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빈 상태 문구를 두 번 테스트했습니다.</a:t>
            </a:r>
            <a:endParaRPr lang="en-US" sz="1700" dirty="0"/>
          </a:p>
        </p:txBody>
      </p:sp>
      <p:sp>
        <p:nvSpPr>
          <p:cNvPr id="16" name="impact-arrow-2"/>
          <p:cNvSpPr/>
          <p:nvPr/>
        </p:nvSpPr>
        <p:spPr>
          <a:xfrm>
            <a:off x="9588500" y="4775200"/>
            <a:ext cx="952500" cy="9144"/>
          </a:xfrm>
          <a:prstGeom prst="line">
            <a:avLst/>
          </a:prstGeom>
          <a:ln w="25400">
            <a:solidFill>
              <a:srgbClr val="CCFF00"/>
            </a:solidFill>
            <a:prstDash val="solid"/>
            <a:tailEnd type="triangle"/>
          </a:ln>
        </p:spPr>
        <p:txBody>
          <a:bodyPr/>
          <a:p/>
        </p:txBody>
      </p:sp>
      <p:sp>
        <p:nvSpPr>
          <p:cNvPr id="17" name="impact-panel-3"/>
          <p:cNvSpPr/>
          <p:nvPr/>
        </p:nvSpPr>
        <p:spPr>
          <a:xfrm>
            <a:off x="10541000" y="3225800"/>
            <a:ext cx="4191000" cy="3124200"/>
          </a:xfrm>
          <a:prstGeom prst="rect">
            <a:avLst/>
          </a:prstGeom>
          <a:solidFill>
            <a:srgbClr val="141C30"/>
          </a:solidFill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18" name="impact-index-3"/>
          <p:cNvSpPr/>
          <p:nvPr/>
        </p:nvSpPr>
        <p:spPr>
          <a:xfrm>
            <a:off x="10845800" y="3530600"/>
            <a:ext cx="1016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[03]</a:t>
            </a:r>
            <a:endParaRPr lang="en-US" sz="1400" dirty="0"/>
          </a:p>
        </p:txBody>
      </p:sp>
      <p:sp>
        <p:nvSpPr>
          <p:cNvPr id="19" name="impact-head-3"/>
          <p:cNvSpPr/>
          <p:nvPr/>
        </p:nvSpPr>
        <p:spPr>
          <a:xfrm>
            <a:off x="10845800" y="4140200"/>
            <a:ext cx="2667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3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확장</a:t>
            </a:r>
            <a:endParaRPr lang="en-US" sz="2300" dirty="0"/>
          </a:p>
        </p:txBody>
      </p:sp>
      <p:sp>
        <p:nvSpPr>
          <p:cNvPr id="20" name="impact-copy-3"/>
          <p:cNvSpPr/>
          <p:nvPr/>
        </p:nvSpPr>
        <p:spPr>
          <a:xfrm>
            <a:off x="10845800" y="4851400"/>
            <a:ext cx="3327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14"/>
              </a:lnSpc>
              <a:buNone/>
            </a:pPr>
            <a:r>
              <a:rPr lang="en-US" altLang="en-US" sz="17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팀별 관점으로 확장해도 읽히는</a:t>
            </a:r>
            <a:endParaRPr lang="en-US" sz="1700" dirty="0"/>
          </a:p>
          <a:p>
            <a:pPr algn="l" indent="0" marL="0">
              <a:lnSpc>
                <a:spcPts val="2414"/>
              </a:lnSpc>
              <a:buNone/>
            </a:pPr>
            <a:r>
              <a:rPr lang="en-US" altLang="en-US" sz="17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대시보드 시스템을 정리했습니다.</a:t>
            </a:r>
            <a:endParaRPr lang="en-US" sz="1700" dirty="0"/>
          </a:p>
        </p:txBody>
      </p:sp>
      <p:sp>
        <p:nvSpPr>
          <p:cNvPr id="21" name="impact-metric-line"/>
          <p:cNvSpPr/>
          <p:nvPr/>
        </p:nvSpPr>
        <p:spPr>
          <a:xfrm>
            <a:off x="762000" y="6908800"/>
            <a:ext cx="13970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22" name="impact-metric-1"/>
          <p:cNvSpPr/>
          <p:nvPr/>
        </p:nvSpPr>
        <p:spPr>
          <a:xfrm>
            <a:off x="762000" y="7264400"/>
            <a:ext cx="2794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8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+26%</a:t>
            </a:r>
            <a:endParaRPr lang="en-US" sz="3800" dirty="0"/>
          </a:p>
        </p:txBody>
      </p:sp>
      <p:sp>
        <p:nvSpPr>
          <p:cNvPr id="23" name="impact-metric-caption-1"/>
          <p:cNvSpPr/>
          <p:nvPr/>
        </p:nvSpPr>
        <p:spPr>
          <a:xfrm>
            <a:off x="762000" y="7975600"/>
            <a:ext cx="3048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ACTIVATION RATE</a:t>
            </a:r>
            <a:endParaRPr lang="en-US" sz="1200" dirty="0"/>
          </a:p>
        </p:txBody>
      </p:sp>
      <p:sp>
        <p:nvSpPr>
          <p:cNvPr id="24" name="impact-metric-2"/>
          <p:cNvSpPr/>
          <p:nvPr/>
        </p:nvSpPr>
        <p:spPr>
          <a:xfrm>
            <a:off x="5588000" y="7264400"/>
            <a:ext cx="2794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8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+31%</a:t>
            </a:r>
            <a:endParaRPr lang="en-US" sz="3800" dirty="0"/>
          </a:p>
        </p:txBody>
      </p:sp>
      <p:sp>
        <p:nvSpPr>
          <p:cNvPr id="25" name="impact-metric-caption-2"/>
          <p:cNvSpPr/>
          <p:nvPr/>
        </p:nvSpPr>
        <p:spPr>
          <a:xfrm>
            <a:off x="5588000" y="7975600"/>
            <a:ext cx="3048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WEEKLY RETURN</a:t>
            </a:r>
            <a:endParaRPr lang="en-US" sz="1200" dirty="0"/>
          </a:p>
        </p:txBody>
      </p:sp>
      <p:sp>
        <p:nvSpPr>
          <p:cNvPr id="26" name="impact-metric-3"/>
          <p:cNvSpPr/>
          <p:nvPr/>
        </p:nvSpPr>
        <p:spPr>
          <a:xfrm>
            <a:off x="10414000" y="7264400"/>
            <a:ext cx="2794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8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−38%</a:t>
            </a:r>
            <a:endParaRPr lang="en-US" sz="3800" dirty="0"/>
          </a:p>
        </p:txBody>
      </p:sp>
      <p:sp>
        <p:nvSpPr>
          <p:cNvPr id="27" name="impact-metric-caption-3"/>
          <p:cNvSpPr/>
          <p:nvPr/>
        </p:nvSpPr>
        <p:spPr>
          <a:xfrm>
            <a:off x="10414000" y="7975600"/>
            <a:ext cx="330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TIME TO FIRST ACTION</a:t>
            </a:r>
            <a:endParaRPr lang="en-US" sz="1200" dirty="0"/>
          </a:p>
        </p:txBody>
      </p:sp>
      <p:sp>
        <p:nvSpPr>
          <p:cNvPr id="28" name="impact-page"/>
          <p:cNvSpPr/>
          <p:nvPr/>
        </p:nvSpPr>
        <p:spPr>
          <a:xfrm>
            <a:off x="762000" y="8559800"/>
            <a:ext cx="203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06 / 10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erience-top-line"/>
          <p:cNvSpPr/>
          <p:nvPr/>
        </p:nvSpPr>
        <p:spPr>
          <a:xfrm>
            <a:off x="762000" y="711200"/>
            <a:ext cx="14732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3" name="experience-coord"/>
          <p:cNvSpPr/>
          <p:nvPr/>
        </p:nvSpPr>
        <p:spPr>
          <a:xfrm>
            <a:off x="13335000" y="914400"/>
            <a:ext cx="2159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[PG-07 / HISTORY]</a:t>
            </a:r>
            <a:endParaRPr lang="en-US" sz="1300" dirty="0"/>
          </a:p>
        </p:txBody>
      </p:sp>
      <p:sp>
        <p:nvSpPr>
          <p:cNvPr id="4" name="experience-kicker"/>
          <p:cNvSpPr/>
          <p:nvPr/>
        </p:nvSpPr>
        <p:spPr>
          <a:xfrm>
            <a:off x="762000" y="1270000"/>
            <a:ext cx="2794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IMPACT HISTORY</a:t>
            </a:r>
            <a:endParaRPr lang="en-US" sz="1400" dirty="0"/>
          </a:p>
        </p:txBody>
      </p:sp>
      <p:sp>
        <p:nvSpPr>
          <p:cNvPr id="5" name="experience-title"/>
          <p:cNvSpPr/>
          <p:nvPr/>
        </p:nvSpPr>
        <p:spPr>
          <a:xfrm>
            <a:off x="762000" y="1727200"/>
            <a:ext cx="13208000" cy="660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9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제품 임팩트를 만들기 위해 움직여 왔습니다</a:t>
            </a:r>
            <a:endParaRPr lang="en-US" sz="3900" dirty="0"/>
          </a:p>
        </p:txBody>
      </p:sp>
      <p:sp>
        <p:nvSpPr>
          <p:cNvPr id="6" name="experience-lead"/>
          <p:cNvSpPr/>
          <p:nvPr/>
        </p:nvSpPr>
        <p:spPr>
          <a:xfrm>
            <a:off x="762000" y="2616200"/>
            <a:ext cx="10414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8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제품 문제를 정의하고, 화면을 만들고, 출시 이후의 변화를 관찰해 왔습니다.</a:t>
            </a:r>
            <a:endParaRPr lang="en-US" sz="1800" dirty="0"/>
          </a:p>
        </p:txBody>
      </p:sp>
      <p:graphicFrame>
        <p:nvGraphicFramePr>
          <p:cNvPr id="8" name="experience-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3124200"/>
          <a:ext cx="13970000" cy="3810000"/>
        </p:xfrm>
        <a:graphic>
          <a:graphicData uri="http://schemas.openxmlformats.org/drawingml/2006/table">
            <a:tbl>
              <a:tblPr/>
              <a:tblGrid>
                <a:gridCol w="2328338"/>
                <a:gridCol w="3492500"/>
                <a:gridCol w="4656662"/>
                <a:gridCol w="3492500"/>
              </a:tblGrid>
              <a:tr h="558801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기간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경험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집중한 문제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결과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C30"/>
                    </a:solidFill>
                  </a:tcPr>
                </a:tc>
              </a:tr>
              <a:tr h="1079499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2024.02–현재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F1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MetricWorks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altLang="en-US" sz="16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Product Designer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F1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B2B 분석 도구의 활성화 경험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F1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핵심 대시보드 사용률 개선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F1D"/>
                    </a:solidFill>
                  </a:tcPr>
                </a:tc>
              </a:tr>
              <a:tr h="1079499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2022.01–2024.01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F1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Fieldday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altLang="en-US" sz="16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UX Strategist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F1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커머스·핀테크 서비스의 전환 경험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F1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5개 제품 리뉴얼 출시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F1D"/>
                    </a:solidFill>
                  </a:tcPr>
                </a:tc>
              </a:tr>
              <a:tr h="1092201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2021.03–2021.12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F1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Product Sprint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F1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초기 제품의 문제 정의·검증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F1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600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실험 스프린트 6회 운영</a:t>
                      </a:r>
                      <a:endParaRPr lang="en-US" sz="16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52400" marB="152400" anchor="ctr">
                    <a:lnL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F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F1D"/>
                    </a:solidFill>
                  </a:tcPr>
                </a:tc>
              </a:tr>
            </a:tbl>
          </a:graphicData>
        </a:graphic>
      </p:graphicFrame>
      <p:sp>
        <p:nvSpPr>
          <p:cNvPr id="7" name="experience-metrics-line"/>
          <p:cNvSpPr/>
          <p:nvPr/>
        </p:nvSpPr>
        <p:spPr>
          <a:xfrm>
            <a:off x="762000" y="7366000"/>
            <a:ext cx="13970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9" name="experience-metric-1"/>
          <p:cNvSpPr/>
          <p:nvPr/>
        </p:nvSpPr>
        <p:spPr>
          <a:xfrm>
            <a:off x="1524000" y="7670800"/>
            <a:ext cx="2032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33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05</a:t>
            </a:r>
            <a:endParaRPr lang="en-US" sz="3300" dirty="0"/>
          </a:p>
        </p:txBody>
      </p:sp>
      <p:sp>
        <p:nvSpPr>
          <p:cNvPr id="10" name="experience-metric-label-1"/>
          <p:cNvSpPr/>
          <p:nvPr/>
        </p:nvSpPr>
        <p:spPr>
          <a:xfrm>
            <a:off x="1524000" y="8229600"/>
            <a:ext cx="2032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RENEWALS</a:t>
            </a:r>
            <a:endParaRPr lang="en-US" sz="1200" dirty="0"/>
          </a:p>
        </p:txBody>
      </p:sp>
      <p:sp>
        <p:nvSpPr>
          <p:cNvPr id="11" name="experience-metric-2"/>
          <p:cNvSpPr/>
          <p:nvPr/>
        </p:nvSpPr>
        <p:spPr>
          <a:xfrm>
            <a:off x="6731000" y="7670800"/>
            <a:ext cx="2032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33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06</a:t>
            </a:r>
            <a:endParaRPr lang="en-US" sz="3300" dirty="0"/>
          </a:p>
        </p:txBody>
      </p:sp>
      <p:sp>
        <p:nvSpPr>
          <p:cNvPr id="12" name="experience-metric-label-2"/>
          <p:cNvSpPr/>
          <p:nvPr/>
        </p:nvSpPr>
        <p:spPr>
          <a:xfrm>
            <a:off x="6731000" y="8229600"/>
            <a:ext cx="2032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SPRINTS</a:t>
            </a:r>
            <a:endParaRPr lang="en-US" sz="1200" dirty="0"/>
          </a:p>
        </p:txBody>
      </p:sp>
      <p:sp>
        <p:nvSpPr>
          <p:cNvPr id="13" name="experience-metric-3"/>
          <p:cNvSpPr/>
          <p:nvPr/>
        </p:nvSpPr>
        <p:spPr>
          <a:xfrm>
            <a:off x="11938000" y="7670800"/>
            <a:ext cx="2032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33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03</a:t>
            </a:r>
            <a:endParaRPr lang="en-US" sz="3300" dirty="0"/>
          </a:p>
        </p:txBody>
      </p:sp>
      <p:sp>
        <p:nvSpPr>
          <p:cNvPr id="14" name="experience-metric-label-3"/>
          <p:cNvSpPr/>
          <p:nvPr/>
        </p:nvSpPr>
        <p:spPr>
          <a:xfrm>
            <a:off x="11938000" y="8229600"/>
            <a:ext cx="2032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CORE FLOWS</a:t>
            </a:r>
            <a:endParaRPr lang="en-US" sz="1200" dirty="0"/>
          </a:p>
        </p:txBody>
      </p:sp>
      <p:sp>
        <p:nvSpPr>
          <p:cNvPr id="15" name="experience-page"/>
          <p:cNvSpPr/>
          <p:nvPr/>
        </p:nvSpPr>
        <p:spPr>
          <a:xfrm>
            <a:off x="762000" y="8559800"/>
            <a:ext cx="203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07 / 10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olkit-top-line"/>
          <p:cNvSpPr/>
          <p:nvPr/>
        </p:nvSpPr>
        <p:spPr>
          <a:xfrm>
            <a:off x="762000" y="711200"/>
            <a:ext cx="14732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3" name="toolkit-coord"/>
          <p:cNvSpPr/>
          <p:nvPr/>
        </p:nvSpPr>
        <p:spPr>
          <a:xfrm>
            <a:off x="13335000" y="914400"/>
            <a:ext cx="2159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[PG-08 / TOOL.01]</a:t>
            </a:r>
            <a:endParaRPr lang="en-US" sz="1300" dirty="0"/>
          </a:p>
        </p:txBody>
      </p:sp>
      <p:sp>
        <p:nvSpPr>
          <p:cNvPr id="4" name="toolkit-kicker"/>
          <p:cNvSpPr/>
          <p:nvPr/>
        </p:nvSpPr>
        <p:spPr>
          <a:xfrm>
            <a:off x="762000" y="1270000"/>
            <a:ext cx="2794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TOOLKIT</a:t>
            </a:r>
            <a:endParaRPr lang="en-US" sz="1400" dirty="0"/>
          </a:p>
        </p:txBody>
      </p:sp>
      <p:sp>
        <p:nvSpPr>
          <p:cNvPr id="5" name="toolkit-title"/>
          <p:cNvSpPr/>
          <p:nvPr/>
        </p:nvSpPr>
        <p:spPr>
          <a:xfrm>
            <a:off x="762000" y="1727200"/>
            <a:ext cx="13081000" cy="660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9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도구보다 중요한 것은 연결 방식입니다</a:t>
            </a:r>
            <a:endParaRPr lang="en-US" sz="3900" dirty="0"/>
          </a:p>
        </p:txBody>
      </p:sp>
      <p:sp>
        <p:nvSpPr>
          <p:cNvPr id="6" name="toolkit-lead"/>
          <p:cNvSpPr/>
          <p:nvPr/>
        </p:nvSpPr>
        <p:spPr>
          <a:xfrm>
            <a:off x="762000" y="2616200"/>
            <a:ext cx="10668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8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데이터, 설계, 프로토타입, 전달이 끊기지 않는 흐름으로 제품을 만듭니다.</a:t>
            </a:r>
            <a:endParaRPr lang="en-US" sz="1800" dirty="0"/>
          </a:p>
        </p:txBody>
      </p:sp>
      <p:sp>
        <p:nvSpPr>
          <p:cNvPr id="7" name="toolkit-card-1"/>
          <p:cNvSpPr/>
          <p:nvPr/>
        </p:nvSpPr>
        <p:spPr>
          <a:xfrm>
            <a:off x="762000" y="3429000"/>
            <a:ext cx="6604000" cy="1600200"/>
          </a:xfrm>
          <a:prstGeom prst="rect">
            <a:avLst/>
          </a:prstGeom>
          <a:solidFill>
            <a:srgbClr val="141C30"/>
          </a:solidFill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8" name="toolkit-index-1"/>
          <p:cNvSpPr/>
          <p:nvPr/>
        </p:nvSpPr>
        <p:spPr>
          <a:xfrm>
            <a:off x="1066800" y="3683000"/>
            <a:ext cx="9398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[01]</a:t>
            </a:r>
            <a:endParaRPr lang="en-US" sz="1300" dirty="0"/>
          </a:p>
        </p:txBody>
      </p:sp>
      <p:sp>
        <p:nvSpPr>
          <p:cNvPr id="9" name="toolkit-head-1"/>
          <p:cNvSpPr/>
          <p:nvPr/>
        </p:nvSpPr>
        <p:spPr>
          <a:xfrm>
            <a:off x="1066800" y="4114800"/>
            <a:ext cx="1778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1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Product</a:t>
            </a:r>
            <a:endParaRPr lang="en-US" sz="2100" dirty="0"/>
          </a:p>
        </p:txBody>
      </p:sp>
      <p:sp>
        <p:nvSpPr>
          <p:cNvPr id="10" name="toolkit-tools-1"/>
          <p:cNvSpPr/>
          <p:nvPr/>
        </p:nvSpPr>
        <p:spPr>
          <a:xfrm>
            <a:off x="3048000" y="3708400"/>
            <a:ext cx="381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Amplitude · GA4 · Mixpanel</a:t>
            </a:r>
            <a:endParaRPr lang="en-US" sz="1300" dirty="0"/>
          </a:p>
        </p:txBody>
      </p:sp>
      <p:sp>
        <p:nvSpPr>
          <p:cNvPr id="11" name="toolkit-copy-1"/>
          <p:cNvSpPr/>
          <p:nvPr/>
        </p:nvSpPr>
        <p:spPr>
          <a:xfrm>
            <a:off x="3048000" y="4216400"/>
            <a:ext cx="3810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6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퍼널과 행동 신호 분석</a:t>
            </a:r>
            <a:endParaRPr lang="en-US" sz="1600" dirty="0"/>
          </a:p>
        </p:txBody>
      </p:sp>
      <p:sp>
        <p:nvSpPr>
          <p:cNvPr id="12" name="toolkit-card-2"/>
          <p:cNvSpPr/>
          <p:nvPr/>
        </p:nvSpPr>
        <p:spPr>
          <a:xfrm>
            <a:off x="8001000" y="3429000"/>
            <a:ext cx="6731000" cy="1600200"/>
          </a:xfrm>
          <a:prstGeom prst="rect">
            <a:avLst/>
          </a:prstGeom>
          <a:solidFill>
            <a:srgbClr val="141C30"/>
          </a:solidFill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13" name="toolkit-index-2"/>
          <p:cNvSpPr/>
          <p:nvPr/>
        </p:nvSpPr>
        <p:spPr>
          <a:xfrm>
            <a:off x="8305800" y="3683000"/>
            <a:ext cx="9398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[02]</a:t>
            </a:r>
            <a:endParaRPr lang="en-US" sz="1300" dirty="0"/>
          </a:p>
        </p:txBody>
      </p:sp>
      <p:sp>
        <p:nvSpPr>
          <p:cNvPr id="14" name="toolkit-head-2"/>
          <p:cNvSpPr/>
          <p:nvPr/>
        </p:nvSpPr>
        <p:spPr>
          <a:xfrm>
            <a:off x="8305800" y="4114800"/>
            <a:ext cx="1778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1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Design</a:t>
            </a:r>
            <a:endParaRPr lang="en-US" sz="2100" dirty="0"/>
          </a:p>
        </p:txBody>
      </p:sp>
      <p:sp>
        <p:nvSpPr>
          <p:cNvPr id="15" name="toolkit-tools-2"/>
          <p:cNvSpPr/>
          <p:nvPr/>
        </p:nvSpPr>
        <p:spPr>
          <a:xfrm>
            <a:off x="10287000" y="3708400"/>
            <a:ext cx="3937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Figma · FigJam · Adobe CC</a:t>
            </a:r>
            <a:endParaRPr lang="en-US" sz="1300" dirty="0"/>
          </a:p>
        </p:txBody>
      </p:sp>
      <p:sp>
        <p:nvSpPr>
          <p:cNvPr id="16" name="toolkit-copy-2"/>
          <p:cNvSpPr/>
          <p:nvPr/>
        </p:nvSpPr>
        <p:spPr>
          <a:xfrm>
            <a:off x="10287000" y="4216400"/>
            <a:ext cx="3937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6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UI와 시스템, 협업 설계</a:t>
            </a:r>
            <a:endParaRPr lang="en-US" sz="1600" dirty="0"/>
          </a:p>
        </p:txBody>
      </p:sp>
      <p:sp>
        <p:nvSpPr>
          <p:cNvPr id="17" name="toolkit-card-3"/>
          <p:cNvSpPr/>
          <p:nvPr/>
        </p:nvSpPr>
        <p:spPr>
          <a:xfrm>
            <a:off x="762000" y="5461000"/>
            <a:ext cx="6604000" cy="1600200"/>
          </a:xfrm>
          <a:prstGeom prst="rect">
            <a:avLst/>
          </a:prstGeom>
          <a:solidFill>
            <a:srgbClr val="141C30"/>
          </a:solidFill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18" name="toolkit-index-3"/>
          <p:cNvSpPr/>
          <p:nvPr/>
        </p:nvSpPr>
        <p:spPr>
          <a:xfrm>
            <a:off x="1066800" y="5715000"/>
            <a:ext cx="9398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[03]</a:t>
            </a:r>
            <a:endParaRPr lang="en-US" sz="1300" dirty="0"/>
          </a:p>
        </p:txBody>
      </p:sp>
      <p:sp>
        <p:nvSpPr>
          <p:cNvPr id="19" name="toolkit-head-3"/>
          <p:cNvSpPr/>
          <p:nvPr/>
        </p:nvSpPr>
        <p:spPr>
          <a:xfrm>
            <a:off x="1066800" y="6146800"/>
            <a:ext cx="1905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1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Prototype</a:t>
            </a:r>
            <a:endParaRPr lang="en-US" sz="2100" dirty="0"/>
          </a:p>
        </p:txBody>
      </p:sp>
      <p:sp>
        <p:nvSpPr>
          <p:cNvPr id="20" name="toolkit-tools-3"/>
          <p:cNvSpPr/>
          <p:nvPr/>
        </p:nvSpPr>
        <p:spPr>
          <a:xfrm>
            <a:off x="3048000" y="5740400"/>
            <a:ext cx="381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ProtoPie · Framer</a:t>
            </a:r>
            <a:endParaRPr lang="en-US" sz="1300" dirty="0"/>
          </a:p>
        </p:txBody>
      </p:sp>
      <p:sp>
        <p:nvSpPr>
          <p:cNvPr id="21" name="toolkit-copy-3"/>
          <p:cNvSpPr/>
          <p:nvPr/>
        </p:nvSpPr>
        <p:spPr>
          <a:xfrm>
            <a:off x="3048000" y="6248400"/>
            <a:ext cx="3810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6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가설 검증용 인터랙션 제작</a:t>
            </a:r>
            <a:endParaRPr lang="en-US" sz="1600" dirty="0"/>
          </a:p>
        </p:txBody>
      </p:sp>
      <p:sp>
        <p:nvSpPr>
          <p:cNvPr id="22" name="toolkit-card-4"/>
          <p:cNvSpPr/>
          <p:nvPr/>
        </p:nvSpPr>
        <p:spPr>
          <a:xfrm>
            <a:off x="8001000" y="5461000"/>
            <a:ext cx="6731000" cy="1600200"/>
          </a:xfrm>
          <a:prstGeom prst="rect">
            <a:avLst/>
          </a:prstGeom>
          <a:solidFill>
            <a:srgbClr val="141C30"/>
          </a:solidFill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23" name="toolkit-index-4"/>
          <p:cNvSpPr/>
          <p:nvPr/>
        </p:nvSpPr>
        <p:spPr>
          <a:xfrm>
            <a:off x="8305800" y="5715000"/>
            <a:ext cx="9398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[04]</a:t>
            </a:r>
            <a:endParaRPr lang="en-US" sz="1300" dirty="0"/>
          </a:p>
        </p:txBody>
      </p:sp>
      <p:sp>
        <p:nvSpPr>
          <p:cNvPr id="24" name="toolkit-head-4"/>
          <p:cNvSpPr/>
          <p:nvPr/>
        </p:nvSpPr>
        <p:spPr>
          <a:xfrm>
            <a:off x="8305800" y="6146800"/>
            <a:ext cx="1905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1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Delivery</a:t>
            </a:r>
            <a:endParaRPr lang="en-US" sz="2100" dirty="0"/>
          </a:p>
        </p:txBody>
      </p:sp>
      <p:sp>
        <p:nvSpPr>
          <p:cNvPr id="25" name="toolkit-tools-4"/>
          <p:cNvSpPr/>
          <p:nvPr/>
        </p:nvSpPr>
        <p:spPr>
          <a:xfrm>
            <a:off x="10287000" y="5740400"/>
            <a:ext cx="3937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Jira · Notion · Slack</a:t>
            </a:r>
            <a:endParaRPr lang="en-US" sz="1300" dirty="0"/>
          </a:p>
        </p:txBody>
      </p:sp>
      <p:sp>
        <p:nvSpPr>
          <p:cNvPr id="26" name="toolkit-copy-4"/>
          <p:cNvSpPr/>
          <p:nvPr/>
        </p:nvSpPr>
        <p:spPr>
          <a:xfrm>
            <a:off x="10287000" y="6248400"/>
            <a:ext cx="3937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6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의사결정, QA, 문서화</a:t>
            </a:r>
            <a:endParaRPr lang="en-US" sz="1600" dirty="0"/>
          </a:p>
        </p:txBody>
      </p:sp>
      <p:sp>
        <p:nvSpPr>
          <p:cNvPr id="27" name="toolkit-bottom-line"/>
          <p:cNvSpPr/>
          <p:nvPr/>
        </p:nvSpPr>
        <p:spPr>
          <a:xfrm>
            <a:off x="762000" y="7467600"/>
            <a:ext cx="13970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28" name="toolkit-principle"/>
          <p:cNvSpPr/>
          <p:nvPr/>
        </p:nvSpPr>
        <p:spPr>
          <a:xfrm>
            <a:off x="762000" y="7747000"/>
            <a:ext cx="11430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FFFFFF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PRINCIPLE  /  ANALYZE → DESIGN → TEST → SHIP → LEARN</a:t>
            </a:r>
            <a:endParaRPr lang="en-US" sz="1400" dirty="0"/>
          </a:p>
        </p:txBody>
      </p:sp>
      <p:sp>
        <p:nvSpPr>
          <p:cNvPr id="29" name="toolkit-page"/>
          <p:cNvSpPr/>
          <p:nvPr/>
        </p:nvSpPr>
        <p:spPr>
          <a:xfrm>
            <a:off x="762000" y="8559800"/>
            <a:ext cx="203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08 / 10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xt-top-line"/>
          <p:cNvSpPr/>
          <p:nvPr/>
        </p:nvSpPr>
        <p:spPr>
          <a:xfrm>
            <a:off x="762000" y="711200"/>
            <a:ext cx="14732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3" name="next-coord"/>
          <p:cNvSpPr/>
          <p:nvPr/>
        </p:nvSpPr>
        <p:spPr>
          <a:xfrm>
            <a:off x="13335000" y="914400"/>
            <a:ext cx="2159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[PG-09 / TEMPLATE]</a:t>
            </a:r>
            <a:endParaRPr lang="en-US" sz="1300" dirty="0"/>
          </a:p>
        </p:txBody>
      </p:sp>
      <p:sp>
        <p:nvSpPr>
          <p:cNvPr id="4" name="next-kicker"/>
          <p:cNvSpPr/>
          <p:nvPr/>
        </p:nvSpPr>
        <p:spPr>
          <a:xfrm>
            <a:off x="762000" y="1270000"/>
            <a:ext cx="3302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NEXT CASE / COPY THIS</a:t>
            </a:r>
            <a:endParaRPr lang="en-US" sz="1400" dirty="0"/>
          </a:p>
        </p:txBody>
      </p:sp>
      <p:sp>
        <p:nvSpPr>
          <p:cNvPr id="5" name="next-title"/>
          <p:cNvSpPr/>
          <p:nvPr/>
        </p:nvSpPr>
        <p:spPr>
          <a:xfrm>
            <a:off x="762000" y="1727200"/>
            <a:ext cx="10160000" cy="660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9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Next Case</a:t>
            </a:r>
            <a:endParaRPr lang="en-US" sz="3900" dirty="0"/>
          </a:p>
        </p:txBody>
      </p:sp>
      <p:sp>
        <p:nvSpPr>
          <p:cNvPr id="6" name="next-lead"/>
          <p:cNvSpPr/>
          <p:nvPr/>
        </p:nvSpPr>
        <p:spPr>
          <a:xfrm>
            <a:off x="762000" y="2616200"/>
            <a:ext cx="9652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800" dirty="0">
                <a:solidFill>
                  <a:srgbClr val="8B949E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프로젝트마다 가장 중요한 행동 변화와 지표 하나를 강조하세요.</a:t>
            </a:r>
            <a:endParaRPr lang="en-US" sz="1800" dirty="0"/>
          </a:p>
        </p:txBody>
      </p:sp>
      <p:sp>
        <p:nvSpPr>
          <p:cNvPr id="7" name="next-left-frame"/>
          <p:cNvSpPr/>
          <p:nvPr/>
        </p:nvSpPr>
        <p:spPr>
          <a:xfrm>
            <a:off x="762000" y="3073400"/>
            <a:ext cx="6350000" cy="3149600"/>
          </a:xfrm>
          <a:prstGeom prst="rect">
            <a:avLst/>
          </a:prstGeom>
          <a:ln w="12700">
            <a:solidFill>
              <a:srgbClr val="222F4A"/>
            </a:solidFill>
            <a:prstDash val="sysDot"/>
          </a:ln>
        </p:spPr>
        <p:txBody>
          <a:bodyPr/>
          <a:p/>
        </p:txBody>
      </p:sp>
      <p:sp>
        <p:nvSpPr>
          <p:cNvPr id="8" name="next-project-label"/>
          <p:cNvSpPr/>
          <p:nvPr/>
        </p:nvSpPr>
        <p:spPr>
          <a:xfrm>
            <a:off x="1066800" y="3429000"/>
            <a:ext cx="2286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PROJECT NAME</a:t>
            </a:r>
            <a:endParaRPr lang="en-US" sz="1300" dirty="0"/>
          </a:p>
        </p:txBody>
      </p:sp>
      <p:sp>
        <p:nvSpPr>
          <p:cNvPr id="9" name="next-project-name"/>
          <p:cNvSpPr/>
          <p:nvPr/>
        </p:nvSpPr>
        <p:spPr>
          <a:xfrm>
            <a:off x="1066800" y="3937000"/>
            <a:ext cx="520700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5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프로젝트명 입력</a:t>
            </a:r>
            <a:endParaRPr lang="en-US" sz="2500" dirty="0"/>
          </a:p>
        </p:txBody>
      </p:sp>
      <p:sp>
        <p:nvSpPr>
          <p:cNvPr id="10" name="next-left-line"/>
          <p:cNvSpPr/>
          <p:nvPr/>
        </p:nvSpPr>
        <p:spPr>
          <a:xfrm>
            <a:off x="1066800" y="4699000"/>
            <a:ext cx="5461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11" name="next-meta-label"/>
          <p:cNvSpPr/>
          <p:nvPr/>
        </p:nvSpPr>
        <p:spPr>
          <a:xfrm>
            <a:off x="1066800" y="4978400"/>
            <a:ext cx="1778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PERIOD / ROLE</a:t>
            </a:r>
            <a:endParaRPr lang="en-US" sz="1200" dirty="0"/>
          </a:p>
        </p:txBody>
      </p:sp>
      <p:sp>
        <p:nvSpPr>
          <p:cNvPr id="12" name="next-meta"/>
          <p:cNvSpPr/>
          <p:nvPr/>
        </p:nvSpPr>
        <p:spPr>
          <a:xfrm>
            <a:off x="1066800" y="5359400"/>
            <a:ext cx="5207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6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기간  ·  서비스  ·  나의 역할</a:t>
            </a:r>
            <a:endParaRPr lang="en-US" sz="1600" dirty="0"/>
          </a:p>
        </p:txBody>
      </p:sp>
      <p:sp>
        <p:nvSpPr>
          <p:cNvPr id="13" name="next-image-frame"/>
          <p:cNvSpPr/>
          <p:nvPr/>
        </p:nvSpPr>
        <p:spPr>
          <a:xfrm>
            <a:off x="8255000" y="3073400"/>
            <a:ext cx="6477000" cy="3149600"/>
          </a:xfrm>
          <a:prstGeom prst="rect">
            <a:avLst/>
          </a:prstGeom>
          <a:ln w="12700">
            <a:solidFill>
              <a:srgbClr val="222F4A"/>
            </a:solidFill>
            <a:prstDash val="sysDot"/>
          </a:ln>
        </p:spPr>
        <p:txBody>
          <a:bodyPr/>
          <a:p/>
        </p:txBody>
      </p:sp>
      <p:sp>
        <p:nvSpPr>
          <p:cNvPr id="14" name="next-image-index"/>
          <p:cNvSpPr/>
          <p:nvPr/>
        </p:nvSpPr>
        <p:spPr>
          <a:xfrm>
            <a:off x="8636000" y="3454400"/>
            <a:ext cx="1778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VISUAL SLOT</a:t>
            </a:r>
            <a:endParaRPr lang="en-US" sz="1300" dirty="0"/>
          </a:p>
        </p:txBody>
      </p:sp>
      <p:sp>
        <p:nvSpPr>
          <p:cNvPr id="15" name="next-image-text"/>
          <p:cNvSpPr/>
          <p:nvPr/>
        </p:nvSpPr>
        <p:spPr>
          <a:xfrm>
            <a:off x="8890000" y="4292600"/>
            <a:ext cx="5207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21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대표 화면 또는 핵심 이미지</a:t>
            </a:r>
            <a:endParaRPr lang="en-US" sz="2100" dirty="0"/>
          </a:p>
        </p:txBody>
      </p:sp>
      <p:sp>
        <p:nvSpPr>
          <p:cNvPr id="16" name="next-image-note"/>
          <p:cNvSpPr/>
          <p:nvPr/>
        </p:nvSpPr>
        <p:spPr>
          <a:xfrm>
            <a:off x="8890000" y="4851400"/>
            <a:ext cx="5207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12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ONE STRONG SCENE ONLY</a:t>
            </a:r>
            <a:endParaRPr lang="en-US" sz="1200" dirty="0"/>
          </a:p>
        </p:txBody>
      </p:sp>
      <p:sp>
        <p:nvSpPr>
          <p:cNvPr id="17" name="next-bottom-line"/>
          <p:cNvSpPr/>
          <p:nvPr/>
        </p:nvSpPr>
        <p:spPr>
          <a:xfrm>
            <a:off x="762000" y="6832600"/>
            <a:ext cx="13970000" cy="9144"/>
          </a:xfrm>
          <a:prstGeom prst="line">
            <a:avLst/>
          </a:prstGeom>
          <a:ln w="12700">
            <a:solidFill>
              <a:srgbClr val="222F4A"/>
            </a:solidFill>
            <a:prstDash val="solid"/>
          </a:ln>
        </p:spPr>
        <p:txBody>
          <a:bodyPr/>
          <a:p/>
        </p:txBody>
      </p:sp>
      <p:sp>
        <p:nvSpPr>
          <p:cNvPr id="18" name="next-slot-1-label"/>
          <p:cNvSpPr/>
          <p:nvPr/>
        </p:nvSpPr>
        <p:spPr>
          <a:xfrm>
            <a:off x="762000" y="7239000"/>
            <a:ext cx="2286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PROBLEM</a:t>
            </a:r>
            <a:endParaRPr lang="en-US" sz="1300" dirty="0"/>
          </a:p>
        </p:txBody>
      </p:sp>
      <p:sp>
        <p:nvSpPr>
          <p:cNvPr id="19" name="next-slot-1"/>
          <p:cNvSpPr/>
          <p:nvPr/>
        </p:nvSpPr>
        <p:spPr>
          <a:xfrm>
            <a:off x="762000" y="7670800"/>
            <a:ext cx="381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7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문제 가설을 한 문장으로</a:t>
            </a:r>
            <a:endParaRPr lang="en-US" sz="1700" dirty="0"/>
          </a:p>
        </p:txBody>
      </p:sp>
      <p:sp>
        <p:nvSpPr>
          <p:cNvPr id="20" name="next-slot-2-label"/>
          <p:cNvSpPr/>
          <p:nvPr/>
        </p:nvSpPr>
        <p:spPr>
          <a:xfrm>
            <a:off x="5588000" y="7239000"/>
            <a:ext cx="2286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CHANGE</a:t>
            </a:r>
            <a:endParaRPr lang="en-US" sz="1300" dirty="0"/>
          </a:p>
        </p:txBody>
      </p:sp>
      <p:sp>
        <p:nvSpPr>
          <p:cNvPr id="21" name="next-slot-2"/>
          <p:cNvSpPr/>
          <p:nvPr/>
        </p:nvSpPr>
        <p:spPr>
          <a:xfrm>
            <a:off x="5588000" y="7670800"/>
            <a:ext cx="381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7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내가 만든 변화 한 문장으로</a:t>
            </a:r>
            <a:endParaRPr lang="en-US" sz="1700" dirty="0"/>
          </a:p>
        </p:txBody>
      </p:sp>
      <p:sp>
        <p:nvSpPr>
          <p:cNvPr id="22" name="next-slot-3-label"/>
          <p:cNvSpPr/>
          <p:nvPr/>
        </p:nvSpPr>
        <p:spPr>
          <a:xfrm>
            <a:off x="10414000" y="7239000"/>
            <a:ext cx="2286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CCFF00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RESULT</a:t>
            </a:r>
            <a:endParaRPr lang="en-US" sz="1300" dirty="0"/>
          </a:p>
        </p:txBody>
      </p:sp>
      <p:sp>
        <p:nvSpPr>
          <p:cNvPr id="23" name="next-slot-3"/>
          <p:cNvSpPr/>
          <p:nvPr/>
        </p:nvSpPr>
        <p:spPr>
          <a:xfrm>
            <a:off x="10414000" y="7670800"/>
            <a:ext cx="381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700" dirty="0">
                <a:solidFill>
                  <a:srgbClr val="FFFFFF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검증한 결과 한 문장으로</a:t>
            </a:r>
            <a:endParaRPr lang="en-US" sz="1700" dirty="0"/>
          </a:p>
        </p:txBody>
      </p:sp>
      <p:sp>
        <p:nvSpPr>
          <p:cNvPr id="24" name="next-page"/>
          <p:cNvSpPr/>
          <p:nvPr/>
        </p:nvSpPr>
        <p:spPr>
          <a:xfrm>
            <a:off x="762000" y="8559800"/>
            <a:ext cx="203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8B949E"/>
                </a:solidFill>
                <a:latin typeface="Malgun Gothic" pitchFamily="34" charset="0"/>
                <a:ea typeface="Roboto Mono" pitchFamily="34" charset="-122"/>
                <a:cs typeface="Roboto Mono" pitchFamily="34" charset="-120"/>
              </a:rPr>
              <a:t>09 / 10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Manus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이도현 | Product Designer Portfolio</dc:title>
  <dc:subject>이도현 | Product Designer Portfolio</dc:subject>
  <dc:creator>Manus</dc:creator>
  <cp:lastModifiedBy>Manus</cp:lastModifiedBy>
  <cp:revision>1</cp:revision>
  <dcterms:created xsi:type="dcterms:W3CDTF">2026-08-19T07:13:45Z</dcterms:created>
  <dcterms:modified xsi:type="dcterms:W3CDTF">2026-08-19T07:13:45Z</dcterms:modified>
</cp:coreProperties>
</file>