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0" saveSubsetFonts="0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6256000" cy="9144000"/>
  <p:notesSz cx="9144000" cy="16256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9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ver-accent"/>
          <p:cNvSpPr/>
          <p:nvPr/>
        </p:nvSpPr>
        <p:spPr>
          <a:xfrm>
            <a:off x="0" y="0"/>
            <a:ext cx="16256000" cy="101600"/>
          </a:xfrm>
          <a:prstGeom prst="rect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3" name="cover-panel"/>
          <p:cNvSpPr/>
          <p:nvPr/>
        </p:nvSpPr>
        <p:spPr>
          <a:xfrm>
            <a:off x="12192000" y="0"/>
            <a:ext cx="4064000" cy="9144000"/>
          </a:xfrm>
          <a:prstGeom prst="rect">
            <a:avLst/>
          </a:prstGeom>
          <a:solidFill>
            <a:srgbClr val="1A2436"/>
          </a:solidFill>
          <a:ln/>
        </p:spPr>
        <p:txBody>
          <a:bodyPr/>
          <a:p/>
        </p:txBody>
      </p:sp>
      <p:sp>
        <p:nvSpPr>
          <p:cNvPr id="4" name="cover-coral-bar"/>
          <p:cNvSpPr/>
          <p:nvPr/>
        </p:nvSpPr>
        <p:spPr>
          <a:xfrm>
            <a:off x="1016000" y="3479800"/>
            <a:ext cx="1955800" cy="63500"/>
          </a:xfrm>
          <a:prstGeom prst="rect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5" name="cover-kicker"/>
          <p:cNvSpPr/>
          <p:nvPr/>
        </p:nvSpPr>
        <p:spPr>
          <a:xfrm>
            <a:off x="1016000" y="1524000"/>
            <a:ext cx="5334000" cy="431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7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2026 SELECTED WORKS</a:t>
            </a:r>
            <a:endParaRPr lang="en-US" sz="1700" dirty="0"/>
          </a:p>
        </p:txBody>
      </p:sp>
      <p:sp>
        <p:nvSpPr>
          <p:cNvPr id="6" name="cover-title"/>
          <p:cNvSpPr/>
          <p:nvPr/>
        </p:nvSpPr>
        <p:spPr>
          <a:xfrm>
            <a:off x="1016000" y="2235200"/>
            <a:ext cx="10541000" cy="152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7200" dirty="0">
                <a:solidFill>
                  <a:srgbClr val="1A2436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PORTFOLIO</a:t>
            </a:r>
            <a:endParaRPr lang="en-US" sz="7200" dirty="0"/>
          </a:p>
        </p:txBody>
      </p:sp>
      <p:sp>
        <p:nvSpPr>
          <p:cNvPr id="7" name="cover-name"/>
          <p:cNvSpPr/>
          <p:nvPr/>
        </p:nvSpPr>
        <p:spPr>
          <a:xfrm>
            <a:off x="1016000" y="4343400"/>
            <a:ext cx="6731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4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김서윤 | Product Designer</a:t>
            </a:r>
            <a:endParaRPr lang="en-US" sz="3400" dirty="0"/>
          </a:p>
        </p:txBody>
      </p:sp>
      <p:sp>
        <p:nvSpPr>
          <p:cNvPr id="8" name="cover-role"/>
          <p:cNvSpPr/>
          <p:nvPr/>
        </p:nvSpPr>
        <p:spPr>
          <a:xfrm>
            <a:off x="1016000" y="5130800"/>
            <a:ext cx="7620000" cy="431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9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지원직무  UX/UI Product Designer</a:t>
            </a:r>
            <a:endParaRPr lang="en-US" sz="1900" dirty="0"/>
          </a:p>
        </p:txBody>
      </p:sp>
      <p:sp>
        <p:nvSpPr>
          <p:cNvPr id="9" name="cover-contact"/>
          <p:cNvSpPr/>
          <p:nvPr/>
        </p:nvSpPr>
        <p:spPr>
          <a:xfrm>
            <a:off x="1016000" y="8102600"/>
            <a:ext cx="9271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6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010-0000-0000  ·  seoyoon.kim@example.com</a:t>
            </a:r>
            <a:endParaRPr lang="en-US" sz="1600" dirty="0"/>
          </a:p>
        </p:txBody>
      </p:sp>
      <p:sp>
        <p:nvSpPr>
          <p:cNvPr id="10" name="cover-page"/>
          <p:cNvSpPr/>
          <p:nvPr/>
        </p:nvSpPr>
        <p:spPr>
          <a:xfrm>
            <a:off x="1016000" y="8585200"/>
            <a:ext cx="1524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01 / 10</a:t>
            </a:r>
            <a:endParaRPr lang="en-US" sz="1300" dirty="0"/>
          </a:p>
        </p:txBody>
      </p:sp>
      <p:sp>
        <p:nvSpPr>
          <p:cNvPr id="11" name="cover-side"/>
          <p:cNvSpPr/>
          <p:nvPr/>
        </p:nvSpPr>
        <p:spPr>
          <a:xfrm>
            <a:off x="12852400" y="6680200"/>
            <a:ext cx="2667000" cy="584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2500" dirty="0">
                <a:solidFill>
                  <a:srgbClr val="F9F8F4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SE OY OON</a:t>
            </a:r>
            <a:endParaRPr lang="en-US" sz="2500" dirty="0"/>
          </a:p>
        </p:txBody>
      </p:sp>
      <p:sp>
        <p:nvSpPr>
          <p:cNvPr id="12" name="cover-side-line"/>
          <p:cNvSpPr/>
          <p:nvPr/>
        </p:nvSpPr>
        <p:spPr>
          <a:xfrm>
            <a:off x="13208000" y="7569200"/>
            <a:ext cx="1905000" cy="9144"/>
          </a:xfrm>
          <a:prstGeom prst="line">
            <a:avLst/>
          </a:prstGeom>
          <a:ln w="38100">
            <a:solidFill>
              <a:srgbClr val="FF6B57"/>
            </a:solidFill>
            <a:prstDash val="solid"/>
          </a:ln>
        </p:spPr>
        <p:txBody>
          <a:bodyPr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24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sing-accent"/>
          <p:cNvSpPr/>
          <p:nvPr/>
        </p:nvSpPr>
        <p:spPr>
          <a:xfrm>
            <a:off x="0" y="0"/>
            <a:ext cx="16256000" cy="101600"/>
          </a:xfrm>
          <a:prstGeom prst="rect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3" name="closing-panel"/>
          <p:cNvSpPr/>
          <p:nvPr/>
        </p:nvSpPr>
        <p:spPr>
          <a:xfrm>
            <a:off x="12192000" y="0"/>
            <a:ext cx="4064000" cy="9144000"/>
          </a:xfrm>
          <a:prstGeom prst="rect">
            <a:avLst/>
          </a:prstGeom>
          <a:solidFill>
            <a:srgbClr val="F9F8F4"/>
          </a:solidFill>
          <a:ln/>
        </p:spPr>
        <p:txBody>
          <a:bodyPr/>
          <a:p/>
        </p:txBody>
      </p:sp>
      <p:sp>
        <p:nvSpPr>
          <p:cNvPr id="4" name="closing-kicker"/>
          <p:cNvSpPr/>
          <p:nvPr/>
        </p:nvSpPr>
        <p:spPr>
          <a:xfrm>
            <a:off x="1016000" y="1600200"/>
            <a:ext cx="3302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EFECE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THANK YOU FOR YOUR TIME</a:t>
            </a:r>
            <a:endParaRPr lang="en-US" sz="1400" dirty="0"/>
          </a:p>
        </p:txBody>
      </p:sp>
      <p:sp>
        <p:nvSpPr>
          <p:cNvPr id="5" name="closing-title"/>
          <p:cNvSpPr/>
          <p:nvPr/>
        </p:nvSpPr>
        <p:spPr>
          <a:xfrm>
            <a:off x="1016000" y="2717800"/>
            <a:ext cx="10414000" cy="1397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7400" dirty="0">
                <a:solidFill>
                  <a:srgbClr val="F9F8F4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Thank You</a:t>
            </a:r>
            <a:endParaRPr lang="en-US" sz="7400" dirty="0"/>
          </a:p>
        </p:txBody>
      </p:sp>
      <p:sp>
        <p:nvSpPr>
          <p:cNvPr id="6" name="closing-line"/>
          <p:cNvSpPr/>
          <p:nvPr/>
        </p:nvSpPr>
        <p:spPr>
          <a:xfrm>
            <a:off x="1016000" y="4419600"/>
            <a:ext cx="1981200" cy="63500"/>
          </a:xfrm>
          <a:prstGeom prst="rect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7" name="closing-copy"/>
          <p:cNvSpPr/>
          <p:nvPr/>
        </p:nvSpPr>
        <p:spPr>
          <a:xfrm>
            <a:off x="1016000" y="4978400"/>
            <a:ext cx="8001000" cy="431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100" dirty="0">
                <a:solidFill>
                  <a:srgbClr val="EFECE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더 나은 제품 경험을 함께 만들고 싶습니다.</a:t>
            </a:r>
            <a:endParaRPr lang="en-US" sz="2100" dirty="0"/>
          </a:p>
        </p:txBody>
      </p:sp>
      <p:pic>
        <p:nvPicPr>
          <p:cNvPr id="8" name="closing-phone-icon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00" y="6578600"/>
            <a:ext cx="304800" cy="304800"/>
          </a:xfrm>
          <a:prstGeom prst="rect">
            <a:avLst/>
          </a:prstGeom>
        </p:spPr>
      </p:pic>
      <p:sp>
        <p:nvSpPr>
          <p:cNvPr id="9" name="closing-phone"/>
          <p:cNvSpPr/>
          <p:nvPr/>
        </p:nvSpPr>
        <p:spPr>
          <a:xfrm>
            <a:off x="1549400" y="6540500"/>
            <a:ext cx="4318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800" dirty="0">
                <a:solidFill>
                  <a:srgbClr val="F9F8F4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010-0000-0000</a:t>
            </a:r>
            <a:endParaRPr lang="en-US" sz="1800" dirty="0"/>
          </a:p>
        </p:txBody>
      </p:sp>
      <p:pic>
        <p:nvPicPr>
          <p:cNvPr id="10" name="closing-mail-icon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7137400"/>
            <a:ext cx="304800" cy="304800"/>
          </a:xfrm>
          <a:prstGeom prst="rect">
            <a:avLst/>
          </a:prstGeom>
        </p:spPr>
      </p:pic>
      <p:sp>
        <p:nvSpPr>
          <p:cNvPr id="11" name="closing-mail"/>
          <p:cNvSpPr/>
          <p:nvPr/>
        </p:nvSpPr>
        <p:spPr>
          <a:xfrm>
            <a:off x="1549400" y="7099300"/>
            <a:ext cx="635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800" dirty="0">
                <a:solidFill>
                  <a:srgbClr val="F9F8F4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seoyoon.kim@example.com</a:t>
            </a:r>
            <a:endParaRPr lang="en-US" sz="1800" dirty="0"/>
          </a:p>
        </p:txBody>
      </p:sp>
      <p:sp>
        <p:nvSpPr>
          <p:cNvPr id="12" name="closing-page"/>
          <p:cNvSpPr/>
          <p:nvPr/>
        </p:nvSpPr>
        <p:spPr>
          <a:xfrm>
            <a:off x="1016000" y="8585200"/>
            <a:ext cx="1524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EFECE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10 / 10</a:t>
            </a:r>
            <a:endParaRPr lang="en-US" sz="1300" dirty="0"/>
          </a:p>
        </p:txBody>
      </p:sp>
      <p:sp>
        <p:nvSpPr>
          <p:cNvPr id="13" name="closing-side"/>
          <p:cNvSpPr/>
          <p:nvPr/>
        </p:nvSpPr>
        <p:spPr>
          <a:xfrm>
            <a:off x="12928600" y="3860800"/>
            <a:ext cx="25908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26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SE OY OON</a:t>
            </a:r>
            <a:endParaRPr lang="en-US" sz="2600" dirty="0"/>
          </a:p>
        </p:txBody>
      </p:sp>
      <p:sp>
        <p:nvSpPr>
          <p:cNvPr id="14" name="closing-side-line"/>
          <p:cNvSpPr/>
          <p:nvPr/>
        </p:nvSpPr>
        <p:spPr>
          <a:xfrm>
            <a:off x="13233400" y="4724400"/>
            <a:ext cx="1981200" cy="9144"/>
          </a:xfrm>
          <a:prstGeom prst="line">
            <a:avLst/>
          </a:prstGeom>
          <a:ln w="38100">
            <a:solidFill>
              <a:srgbClr val="FF6B57"/>
            </a:solidFill>
            <a:prstDash val="solid"/>
          </a:ln>
        </p:spPr>
        <p:txBody>
          <a:bodyPr/>
          <a:p/>
        </p:txBody>
      </p:sp>
      <p:sp>
        <p:nvSpPr>
          <p:cNvPr id="15" name="closing-side-role"/>
          <p:cNvSpPr/>
          <p:nvPr/>
        </p:nvSpPr>
        <p:spPr>
          <a:xfrm>
            <a:off x="12928600" y="5207000"/>
            <a:ext cx="25908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13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PRODUCT DESIGNER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s-accent"/>
          <p:cNvSpPr/>
          <p:nvPr/>
        </p:nvSpPr>
        <p:spPr>
          <a:xfrm>
            <a:off x="1016000" y="711200"/>
            <a:ext cx="787400" cy="50800"/>
          </a:xfrm>
          <a:prstGeom prst="rect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3" name="contents-kicker"/>
          <p:cNvSpPr/>
          <p:nvPr/>
        </p:nvSpPr>
        <p:spPr>
          <a:xfrm>
            <a:off x="1016000" y="1066800"/>
            <a:ext cx="381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PORTFOLIO INDEX</a:t>
            </a:r>
            <a:endParaRPr lang="en-US" sz="1400" dirty="0"/>
          </a:p>
        </p:txBody>
      </p:sp>
      <p:sp>
        <p:nvSpPr>
          <p:cNvPr id="4" name="contents-title"/>
          <p:cNvSpPr/>
          <p:nvPr/>
        </p:nvSpPr>
        <p:spPr>
          <a:xfrm>
            <a:off x="1016000" y="1778000"/>
            <a:ext cx="6350000" cy="1244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6200" dirty="0">
                <a:solidFill>
                  <a:srgbClr val="1A2436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CONTENTS</a:t>
            </a:r>
            <a:endParaRPr lang="en-US" sz="6200" dirty="0"/>
          </a:p>
        </p:txBody>
      </p:sp>
      <p:sp>
        <p:nvSpPr>
          <p:cNvPr id="5" name="contents-copy"/>
          <p:cNvSpPr/>
          <p:nvPr/>
        </p:nvSpPr>
        <p:spPr>
          <a:xfrm>
            <a:off x="1016000" y="3581400"/>
            <a:ext cx="4953000" cy="1168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90"/>
              </a:lnSpc>
              <a:buNone/>
            </a:pPr>
            <a:r>
              <a:rPr lang="en-US" altLang="en-US" sz="22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사용자 이해를 제품의</a:t>
            </a:r>
            <a:endParaRPr lang="en-US" sz="2200" dirty="0"/>
          </a:p>
          <a:p>
            <a:pPr algn="l" indent="0" marL="0">
              <a:lnSpc>
                <a:spcPts val="3190"/>
              </a:lnSpc>
              <a:buNone/>
            </a:pPr>
            <a:r>
              <a:rPr lang="en-US" altLang="en-US" sz="22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명확한 경험으로 바꾸는 과정</a:t>
            </a:r>
            <a:endParaRPr lang="en-US" sz="2200" dirty="0"/>
          </a:p>
        </p:txBody>
      </p:sp>
      <p:sp>
        <p:nvSpPr>
          <p:cNvPr id="6" name="contents-note"/>
          <p:cNvSpPr/>
          <p:nvPr/>
        </p:nvSpPr>
        <p:spPr>
          <a:xfrm>
            <a:off x="1016000" y="6350000"/>
            <a:ext cx="45720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80"/>
              </a:lnSpc>
              <a:buNone/>
            </a:pPr>
            <a:r>
              <a:rPr lang="en-US" altLang="en-US" sz="17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Profile부터 Contact까지,</a:t>
            </a:r>
            <a:endParaRPr lang="en-US" sz="1700" dirty="0"/>
          </a:p>
          <a:p>
            <a:pPr algn="l" indent="0" marL="0">
              <a:lnSpc>
                <a:spcPts val="2380"/>
              </a:lnSpc>
              <a:buNone/>
            </a:pPr>
            <a:r>
              <a:rPr lang="en-US" altLang="en-US" sz="17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일하는 방식을 순서대로 보여드립니다.</a:t>
            </a:r>
            <a:endParaRPr lang="en-US" sz="1700" dirty="0"/>
          </a:p>
        </p:txBody>
      </p:sp>
      <p:sp>
        <p:nvSpPr>
          <p:cNvPr id="7" name="toc-num-1"/>
          <p:cNvSpPr/>
          <p:nvPr/>
        </p:nvSpPr>
        <p:spPr>
          <a:xfrm>
            <a:off x="8382000" y="1727200"/>
            <a:ext cx="9144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9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01</a:t>
            </a:r>
            <a:endParaRPr lang="en-US" sz="2900" dirty="0"/>
          </a:p>
        </p:txBody>
      </p:sp>
      <p:sp>
        <p:nvSpPr>
          <p:cNvPr id="8" name="toc-label-1"/>
          <p:cNvSpPr/>
          <p:nvPr/>
        </p:nvSpPr>
        <p:spPr>
          <a:xfrm>
            <a:off x="9550400" y="1714500"/>
            <a:ext cx="4572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8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Profile</a:t>
            </a:r>
            <a:endParaRPr lang="en-US" sz="2800" dirty="0"/>
          </a:p>
        </p:txBody>
      </p:sp>
      <p:sp>
        <p:nvSpPr>
          <p:cNvPr id="9" name="toc-line-1"/>
          <p:cNvSpPr/>
          <p:nvPr/>
        </p:nvSpPr>
        <p:spPr>
          <a:xfrm>
            <a:off x="8382000" y="2489200"/>
            <a:ext cx="5969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10" name="toc-num-2"/>
          <p:cNvSpPr/>
          <p:nvPr/>
        </p:nvSpPr>
        <p:spPr>
          <a:xfrm>
            <a:off x="8382000" y="2794000"/>
            <a:ext cx="9144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9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02</a:t>
            </a:r>
            <a:endParaRPr lang="en-US" sz="2900" dirty="0"/>
          </a:p>
        </p:txBody>
      </p:sp>
      <p:sp>
        <p:nvSpPr>
          <p:cNvPr id="11" name="toc-label-2"/>
          <p:cNvSpPr/>
          <p:nvPr/>
        </p:nvSpPr>
        <p:spPr>
          <a:xfrm>
            <a:off x="9550400" y="2781300"/>
            <a:ext cx="4572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8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Projects</a:t>
            </a:r>
            <a:endParaRPr lang="en-US" sz="2800" dirty="0"/>
          </a:p>
        </p:txBody>
      </p:sp>
      <p:sp>
        <p:nvSpPr>
          <p:cNvPr id="12" name="toc-line-2"/>
          <p:cNvSpPr/>
          <p:nvPr/>
        </p:nvSpPr>
        <p:spPr>
          <a:xfrm>
            <a:off x="8382000" y="3556000"/>
            <a:ext cx="5969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13" name="toc-num-3"/>
          <p:cNvSpPr/>
          <p:nvPr/>
        </p:nvSpPr>
        <p:spPr>
          <a:xfrm>
            <a:off x="8382000" y="3860800"/>
            <a:ext cx="9144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9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03</a:t>
            </a:r>
            <a:endParaRPr lang="en-US" sz="2900" dirty="0"/>
          </a:p>
        </p:txBody>
      </p:sp>
      <p:sp>
        <p:nvSpPr>
          <p:cNvPr id="14" name="toc-label-3"/>
          <p:cNvSpPr/>
          <p:nvPr/>
        </p:nvSpPr>
        <p:spPr>
          <a:xfrm>
            <a:off x="9550400" y="3848100"/>
            <a:ext cx="4572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8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Skills</a:t>
            </a:r>
            <a:endParaRPr lang="en-US" sz="2800" dirty="0"/>
          </a:p>
        </p:txBody>
      </p:sp>
      <p:sp>
        <p:nvSpPr>
          <p:cNvPr id="15" name="toc-line-3"/>
          <p:cNvSpPr/>
          <p:nvPr/>
        </p:nvSpPr>
        <p:spPr>
          <a:xfrm>
            <a:off x="8382000" y="4622800"/>
            <a:ext cx="5969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16" name="toc-num-4"/>
          <p:cNvSpPr/>
          <p:nvPr/>
        </p:nvSpPr>
        <p:spPr>
          <a:xfrm>
            <a:off x="8382000" y="4927600"/>
            <a:ext cx="9144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9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04</a:t>
            </a:r>
            <a:endParaRPr lang="en-US" sz="2900" dirty="0"/>
          </a:p>
        </p:txBody>
      </p:sp>
      <p:sp>
        <p:nvSpPr>
          <p:cNvPr id="17" name="toc-label-4"/>
          <p:cNvSpPr/>
          <p:nvPr/>
        </p:nvSpPr>
        <p:spPr>
          <a:xfrm>
            <a:off x="9550400" y="4914900"/>
            <a:ext cx="4572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8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Experience</a:t>
            </a:r>
            <a:endParaRPr lang="en-US" sz="2800" dirty="0"/>
          </a:p>
        </p:txBody>
      </p:sp>
      <p:sp>
        <p:nvSpPr>
          <p:cNvPr id="18" name="toc-line-4"/>
          <p:cNvSpPr/>
          <p:nvPr/>
        </p:nvSpPr>
        <p:spPr>
          <a:xfrm>
            <a:off x="8382000" y="5689600"/>
            <a:ext cx="5969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19" name="toc-num-5"/>
          <p:cNvSpPr/>
          <p:nvPr/>
        </p:nvSpPr>
        <p:spPr>
          <a:xfrm>
            <a:off x="8382000" y="5994400"/>
            <a:ext cx="9144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9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05</a:t>
            </a:r>
            <a:endParaRPr lang="en-US" sz="2900" dirty="0"/>
          </a:p>
        </p:txBody>
      </p:sp>
      <p:sp>
        <p:nvSpPr>
          <p:cNvPr id="20" name="toc-label-5"/>
          <p:cNvSpPr/>
          <p:nvPr/>
        </p:nvSpPr>
        <p:spPr>
          <a:xfrm>
            <a:off x="9550400" y="5981700"/>
            <a:ext cx="4572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8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Contact</a:t>
            </a:r>
            <a:endParaRPr lang="en-US" sz="2800" dirty="0"/>
          </a:p>
        </p:txBody>
      </p:sp>
      <p:sp>
        <p:nvSpPr>
          <p:cNvPr id="21" name="toc-line-5"/>
          <p:cNvSpPr/>
          <p:nvPr/>
        </p:nvSpPr>
        <p:spPr>
          <a:xfrm>
            <a:off x="8382000" y="6756400"/>
            <a:ext cx="5969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22" name="contents-page"/>
          <p:cNvSpPr/>
          <p:nvPr/>
        </p:nvSpPr>
        <p:spPr>
          <a:xfrm>
            <a:off x="1016000" y="8585200"/>
            <a:ext cx="1524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02 / 10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9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file-accent"/>
          <p:cNvSpPr/>
          <p:nvPr/>
        </p:nvSpPr>
        <p:spPr>
          <a:xfrm>
            <a:off x="1016000" y="711200"/>
            <a:ext cx="787400" cy="50800"/>
          </a:xfrm>
          <a:prstGeom prst="rect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3" name="profile-kicker"/>
          <p:cNvSpPr/>
          <p:nvPr/>
        </p:nvSpPr>
        <p:spPr>
          <a:xfrm>
            <a:off x="1016000" y="1041400"/>
            <a:ext cx="2794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01 / PROFILE</a:t>
            </a:r>
            <a:endParaRPr lang="en-US" sz="1400" dirty="0"/>
          </a:p>
        </p:txBody>
      </p:sp>
      <p:sp>
        <p:nvSpPr>
          <p:cNvPr id="4" name="profile-title"/>
          <p:cNvSpPr/>
          <p:nvPr/>
        </p:nvSpPr>
        <p:spPr>
          <a:xfrm>
            <a:off x="1016000" y="1574800"/>
            <a:ext cx="12700000" cy="787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42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사용자 문제를 제품 성과로 전환합니다</a:t>
            </a:r>
            <a:endParaRPr lang="en-US" sz="4200" dirty="0"/>
          </a:p>
        </p:txBody>
      </p:sp>
      <p:sp>
        <p:nvSpPr>
          <p:cNvPr id="5" name="profile-intro"/>
          <p:cNvSpPr/>
          <p:nvPr/>
        </p:nvSpPr>
        <p:spPr>
          <a:xfrm>
            <a:off x="1016000" y="2616200"/>
            <a:ext cx="109220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45"/>
              </a:lnSpc>
              <a:buNone/>
            </a:pPr>
            <a:r>
              <a:rPr lang="en-US" altLang="en-US" sz="21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리서치에서 발견한 맥락을 정보 구조와 인터랙션으로 번역하고,</a:t>
            </a:r>
            <a:endParaRPr lang="en-US" sz="2100" dirty="0"/>
          </a:p>
          <a:p>
            <a:pPr algn="l" indent="0" marL="0">
              <a:lnSpc>
                <a:spcPts val="3045"/>
              </a:lnSpc>
              <a:buNone/>
            </a:pPr>
            <a:r>
              <a:rPr lang="en-US" altLang="en-US" sz="21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출시 이후의 지표까지 함께 설계하는 Product Designer입니다.</a:t>
            </a:r>
            <a:endParaRPr lang="en-US" sz="2100" dirty="0"/>
          </a:p>
        </p:txBody>
      </p:sp>
      <p:sp>
        <p:nvSpPr>
          <p:cNvPr id="6" name="profile-line-1"/>
          <p:cNvSpPr/>
          <p:nvPr/>
        </p:nvSpPr>
        <p:spPr>
          <a:xfrm>
            <a:off x="1016000" y="4216400"/>
            <a:ext cx="3937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7" name="profile-number-1"/>
          <p:cNvSpPr/>
          <p:nvPr/>
        </p:nvSpPr>
        <p:spPr>
          <a:xfrm>
            <a:off x="1016000" y="4495800"/>
            <a:ext cx="1143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8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01</a:t>
            </a:r>
            <a:endParaRPr lang="en-US" sz="3800" dirty="0"/>
          </a:p>
        </p:txBody>
      </p:sp>
      <p:sp>
        <p:nvSpPr>
          <p:cNvPr id="8" name="profile-head-1"/>
          <p:cNvSpPr/>
          <p:nvPr/>
        </p:nvSpPr>
        <p:spPr>
          <a:xfrm>
            <a:off x="1016000" y="5308600"/>
            <a:ext cx="3683000" cy="431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4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사용자 이해</a:t>
            </a:r>
            <a:endParaRPr lang="en-US" sz="2400" dirty="0"/>
          </a:p>
        </p:txBody>
      </p:sp>
      <p:sp>
        <p:nvSpPr>
          <p:cNvPr id="9" name="profile-body-1"/>
          <p:cNvSpPr/>
          <p:nvPr/>
        </p:nvSpPr>
        <p:spPr>
          <a:xfrm>
            <a:off x="1016000" y="5969000"/>
            <a:ext cx="3733800" cy="1041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84"/>
              </a:lnSpc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인터뷰와 행동데이터를 바탕으로</a:t>
            </a:r>
            <a:endParaRPr lang="en-US" sz="1800" dirty="0"/>
          </a:p>
          <a:p>
            <a:pPr algn="l" indent="0" marL="0">
              <a:lnSpc>
                <a:spcPts val="2484"/>
              </a:lnSpc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문제를 우선순위화합니다.</a:t>
            </a:r>
            <a:endParaRPr lang="en-US" sz="1800" dirty="0"/>
          </a:p>
        </p:txBody>
      </p:sp>
      <p:sp>
        <p:nvSpPr>
          <p:cNvPr id="10" name="profile-line-2"/>
          <p:cNvSpPr/>
          <p:nvPr/>
        </p:nvSpPr>
        <p:spPr>
          <a:xfrm>
            <a:off x="5905500" y="4216400"/>
            <a:ext cx="3937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11" name="profile-number-2"/>
          <p:cNvSpPr/>
          <p:nvPr/>
        </p:nvSpPr>
        <p:spPr>
          <a:xfrm>
            <a:off x="5905500" y="4495800"/>
            <a:ext cx="1143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8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02</a:t>
            </a:r>
            <a:endParaRPr lang="en-US" sz="3800" dirty="0"/>
          </a:p>
        </p:txBody>
      </p:sp>
      <p:sp>
        <p:nvSpPr>
          <p:cNvPr id="12" name="profile-head-2"/>
          <p:cNvSpPr/>
          <p:nvPr/>
        </p:nvSpPr>
        <p:spPr>
          <a:xfrm>
            <a:off x="5905500" y="5308600"/>
            <a:ext cx="3683000" cy="431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4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경험 설계</a:t>
            </a:r>
            <a:endParaRPr lang="en-US" sz="2400" dirty="0"/>
          </a:p>
        </p:txBody>
      </p:sp>
      <p:sp>
        <p:nvSpPr>
          <p:cNvPr id="13" name="profile-body-2"/>
          <p:cNvSpPr/>
          <p:nvPr/>
        </p:nvSpPr>
        <p:spPr>
          <a:xfrm>
            <a:off x="5905500" y="5969000"/>
            <a:ext cx="3733800" cy="1041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84"/>
              </a:lnSpc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복잡한 흐름을 짧고 예측 가능한</a:t>
            </a:r>
            <a:endParaRPr lang="en-US" sz="1800" dirty="0"/>
          </a:p>
          <a:p>
            <a:pPr algn="l" indent="0" marL="0">
              <a:lnSpc>
                <a:spcPts val="2484"/>
              </a:lnSpc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사용자 여정으로 정리합니다.</a:t>
            </a:r>
            <a:endParaRPr lang="en-US" sz="1800" dirty="0"/>
          </a:p>
        </p:txBody>
      </p:sp>
      <p:sp>
        <p:nvSpPr>
          <p:cNvPr id="14" name="profile-line-3"/>
          <p:cNvSpPr/>
          <p:nvPr/>
        </p:nvSpPr>
        <p:spPr>
          <a:xfrm>
            <a:off x="10795000" y="4216400"/>
            <a:ext cx="3937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15" name="profile-number-3"/>
          <p:cNvSpPr/>
          <p:nvPr/>
        </p:nvSpPr>
        <p:spPr>
          <a:xfrm>
            <a:off x="10795000" y="4495800"/>
            <a:ext cx="1143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8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03</a:t>
            </a:r>
            <a:endParaRPr lang="en-US" sz="3800" dirty="0"/>
          </a:p>
        </p:txBody>
      </p:sp>
      <p:sp>
        <p:nvSpPr>
          <p:cNvPr id="16" name="profile-head-3"/>
          <p:cNvSpPr/>
          <p:nvPr/>
        </p:nvSpPr>
        <p:spPr>
          <a:xfrm>
            <a:off x="10795000" y="5308600"/>
            <a:ext cx="3683000" cy="431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4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협업 실행</a:t>
            </a:r>
            <a:endParaRPr lang="en-US" sz="2400" dirty="0"/>
          </a:p>
        </p:txBody>
      </p:sp>
      <p:sp>
        <p:nvSpPr>
          <p:cNvPr id="17" name="profile-body-3"/>
          <p:cNvSpPr/>
          <p:nvPr/>
        </p:nvSpPr>
        <p:spPr>
          <a:xfrm>
            <a:off x="10795000" y="5969000"/>
            <a:ext cx="3733800" cy="1041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84"/>
              </a:lnSpc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PM·개발자와 빠른 프로토타입으로</a:t>
            </a:r>
            <a:endParaRPr lang="en-US" sz="1800" dirty="0"/>
          </a:p>
          <a:p>
            <a:pPr algn="l" indent="0" marL="0">
              <a:lnSpc>
                <a:spcPts val="2484"/>
              </a:lnSpc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의사결정을 앞당깁니다.</a:t>
            </a:r>
            <a:endParaRPr lang="en-US" sz="1800" dirty="0"/>
          </a:p>
        </p:txBody>
      </p:sp>
      <p:sp>
        <p:nvSpPr>
          <p:cNvPr id="18" name="profile-tools"/>
          <p:cNvSpPr/>
          <p:nvPr/>
        </p:nvSpPr>
        <p:spPr>
          <a:xfrm>
            <a:off x="1016000" y="7772400"/>
            <a:ext cx="1143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6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Research  ·  IA  ·  Mobile UI  ·  Prototype  ·  Design System</a:t>
            </a:r>
            <a:endParaRPr lang="en-US" sz="1600" dirty="0"/>
          </a:p>
        </p:txBody>
      </p:sp>
      <p:sp>
        <p:nvSpPr>
          <p:cNvPr id="19" name="profile-page"/>
          <p:cNvSpPr/>
          <p:nvPr/>
        </p:nvSpPr>
        <p:spPr>
          <a:xfrm>
            <a:off x="1016000" y="8585200"/>
            <a:ext cx="1524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03 / 10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9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lkmate-accent"/>
          <p:cNvSpPr/>
          <p:nvPr/>
        </p:nvSpPr>
        <p:spPr>
          <a:xfrm>
            <a:off x="1016000" y="711200"/>
            <a:ext cx="787400" cy="50800"/>
          </a:xfrm>
          <a:prstGeom prst="rect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3" name="walkmate-kicker"/>
          <p:cNvSpPr/>
          <p:nvPr/>
        </p:nvSpPr>
        <p:spPr>
          <a:xfrm>
            <a:off x="1016000" y="1041400"/>
            <a:ext cx="3048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02 / PROJECTS</a:t>
            </a:r>
            <a:endParaRPr lang="en-US" sz="1400" dirty="0"/>
          </a:p>
        </p:txBody>
      </p:sp>
      <p:sp>
        <p:nvSpPr>
          <p:cNvPr id="4" name="walkmate-title"/>
          <p:cNvSpPr/>
          <p:nvPr/>
        </p:nvSpPr>
        <p:spPr>
          <a:xfrm>
            <a:off x="1016000" y="1549400"/>
            <a:ext cx="635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5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Project 01 — Walkmate</a:t>
            </a:r>
            <a:endParaRPr lang="en-US" sz="3500" dirty="0"/>
          </a:p>
        </p:txBody>
      </p:sp>
      <p:sp>
        <p:nvSpPr>
          <p:cNvPr id="5" name="walkmate-subtitle"/>
          <p:cNvSpPr/>
          <p:nvPr/>
        </p:nvSpPr>
        <p:spPr>
          <a:xfrm>
            <a:off x="1016000" y="2387600"/>
            <a:ext cx="6096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220"/>
              </a:lnSpc>
              <a:buNone/>
            </a:pPr>
            <a:r>
              <a:rPr lang="en-US" altLang="en-US" sz="23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낯선 모임의 첫 참여 장벽을 낮춘</a:t>
            </a:r>
            <a:endParaRPr lang="en-US" sz="2300" dirty="0"/>
          </a:p>
          <a:p>
            <a:pPr algn="l" indent="0" marL="0">
              <a:lnSpc>
                <a:spcPts val="3220"/>
              </a:lnSpc>
              <a:buNone/>
            </a:pPr>
            <a:r>
              <a:rPr lang="en-US" altLang="en-US" sz="23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지역 산책 서비스</a:t>
            </a:r>
            <a:endParaRPr lang="en-US" sz="2300" dirty="0"/>
          </a:p>
        </p:txBody>
      </p:sp>
      <p:sp>
        <p:nvSpPr>
          <p:cNvPr id="6" name="walkmate-meta-line-1"/>
          <p:cNvSpPr/>
          <p:nvPr/>
        </p:nvSpPr>
        <p:spPr>
          <a:xfrm>
            <a:off x="1016000" y="3708400"/>
            <a:ext cx="5715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7" name="walkmate-period-label"/>
          <p:cNvSpPr/>
          <p:nvPr/>
        </p:nvSpPr>
        <p:spPr>
          <a:xfrm>
            <a:off x="1016000" y="3962400"/>
            <a:ext cx="1397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PERIOD</a:t>
            </a:r>
            <a:endParaRPr lang="en-US" sz="1300" dirty="0"/>
          </a:p>
        </p:txBody>
      </p:sp>
      <p:sp>
        <p:nvSpPr>
          <p:cNvPr id="8" name="walkmate-period"/>
          <p:cNvSpPr/>
          <p:nvPr/>
        </p:nvSpPr>
        <p:spPr>
          <a:xfrm>
            <a:off x="2641600" y="3937000"/>
            <a:ext cx="3175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6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2025.03 – 2025.07</a:t>
            </a:r>
            <a:endParaRPr lang="en-US" sz="1600" dirty="0"/>
          </a:p>
        </p:txBody>
      </p:sp>
      <p:sp>
        <p:nvSpPr>
          <p:cNvPr id="9" name="walkmate-role-label"/>
          <p:cNvSpPr/>
          <p:nvPr/>
        </p:nvSpPr>
        <p:spPr>
          <a:xfrm>
            <a:off x="1016000" y="4470400"/>
            <a:ext cx="1397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ROLE</a:t>
            </a:r>
            <a:endParaRPr lang="en-US" sz="1300" dirty="0"/>
          </a:p>
        </p:txBody>
      </p:sp>
      <p:sp>
        <p:nvSpPr>
          <p:cNvPr id="10" name="walkmate-role"/>
          <p:cNvSpPr/>
          <p:nvPr/>
        </p:nvSpPr>
        <p:spPr>
          <a:xfrm>
            <a:off x="2641600" y="4445000"/>
            <a:ext cx="381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6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Research · UX Flow · UI · Prototype</a:t>
            </a:r>
            <a:endParaRPr lang="en-US" sz="1600" dirty="0"/>
          </a:p>
        </p:txBody>
      </p:sp>
      <p:sp>
        <p:nvSpPr>
          <p:cNvPr id="11" name="walkmate-tools-label"/>
          <p:cNvSpPr/>
          <p:nvPr/>
        </p:nvSpPr>
        <p:spPr>
          <a:xfrm>
            <a:off x="1016000" y="4978400"/>
            <a:ext cx="1397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TOOLS</a:t>
            </a:r>
            <a:endParaRPr lang="en-US" sz="1300" dirty="0"/>
          </a:p>
        </p:txBody>
      </p:sp>
      <p:sp>
        <p:nvSpPr>
          <p:cNvPr id="12" name="walkmate-tools"/>
          <p:cNvSpPr/>
          <p:nvPr/>
        </p:nvSpPr>
        <p:spPr>
          <a:xfrm>
            <a:off x="2641600" y="4953000"/>
            <a:ext cx="3175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6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Figma · FigJam · GA4</a:t>
            </a:r>
            <a:endParaRPr lang="en-US" sz="1600" dirty="0"/>
          </a:p>
        </p:txBody>
      </p:sp>
      <p:sp>
        <p:nvSpPr>
          <p:cNvPr id="13" name="walkmate-meta-line-2"/>
          <p:cNvSpPr/>
          <p:nvPr/>
        </p:nvSpPr>
        <p:spPr>
          <a:xfrm>
            <a:off x="1016000" y="5537200"/>
            <a:ext cx="5715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14" name="walkmate-metric"/>
          <p:cNvSpPr/>
          <p:nvPr/>
        </p:nvSpPr>
        <p:spPr>
          <a:xfrm>
            <a:off x="1016000" y="6477000"/>
            <a:ext cx="2540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52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+23%</a:t>
            </a:r>
            <a:endParaRPr lang="en-US" sz="5200" dirty="0"/>
          </a:p>
        </p:txBody>
      </p:sp>
      <p:sp>
        <p:nvSpPr>
          <p:cNvPr id="15" name="walkmate-metric-caption"/>
          <p:cNvSpPr/>
          <p:nvPr/>
        </p:nvSpPr>
        <p:spPr>
          <a:xfrm>
            <a:off x="1016000" y="7416800"/>
            <a:ext cx="4318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7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첫 참여 완료율 개선</a:t>
            </a:r>
            <a:endParaRPr lang="en-US" sz="1700" dirty="0"/>
          </a:p>
        </p:txBody>
      </p:sp>
      <p:sp>
        <p:nvSpPr>
          <p:cNvPr id="16" name="walkmate-frame"/>
          <p:cNvSpPr/>
          <p:nvPr/>
        </p:nvSpPr>
        <p:spPr>
          <a:xfrm>
            <a:off x="8128000" y="1422400"/>
            <a:ext cx="7112000" cy="538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pic>
        <p:nvPicPr>
          <p:cNvPr id="17" name="walkmate-image" descr="preencoded.png">    </p:cNvPr>
          <p:cNvPicPr>
            <a:picLocks noChangeAspect="1"/>
          </p:cNvPicPr>
          <p:nvPr/>
        </p:nvPicPr>
        <p:blipFill>
          <a:blip r:embed="rId1"/>
          <a:srcRect l="0" r="0" t="-3942" b="-3942"/>
          <a:stretch/>
        </p:blipFill>
        <p:spPr>
          <a:xfrm>
            <a:off x="8382000" y="1739900"/>
            <a:ext cx="6604000" cy="4749800"/>
          </a:xfrm>
          <a:prstGeom prst="rect">
            <a:avLst/>
          </a:prstGeom>
        </p:spPr>
      </p:pic>
      <p:sp>
        <p:nvSpPr>
          <p:cNvPr id="18" name="walkmate-caption"/>
          <p:cNvSpPr/>
          <p:nvPr/>
        </p:nvSpPr>
        <p:spPr>
          <a:xfrm>
            <a:off x="8382000" y="7061200"/>
            <a:ext cx="6604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Discovery → Join → Confirm</a:t>
            </a:r>
            <a:endParaRPr lang="en-US" sz="1300" dirty="0"/>
          </a:p>
        </p:txBody>
      </p:sp>
      <p:sp>
        <p:nvSpPr>
          <p:cNvPr id="19" name="walkmate-page"/>
          <p:cNvSpPr/>
          <p:nvPr/>
        </p:nvSpPr>
        <p:spPr>
          <a:xfrm>
            <a:off x="1016000" y="8585200"/>
            <a:ext cx="1524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04 / 10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-image" descr="preencoded.png">    </p:cNvPr>
          <p:cNvPicPr>
            <a:picLocks noChangeAspect="1"/>
          </p:cNvPicPr>
          <p:nvPr/>
        </p:nvPicPr>
        <p:blipFill>
          <a:blip r:embed="rId1"/>
          <a:srcRect l="0" r="0" t="1497" b="1497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background-mask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rgbClr val="1A2436">
              <a:alpha val="1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mediflow-accent"/>
          <p:cNvSpPr/>
          <p:nvPr/>
        </p:nvSpPr>
        <p:spPr>
          <a:xfrm>
            <a:off x="1016000" y="711200"/>
            <a:ext cx="787400" cy="50800"/>
          </a:xfrm>
          <a:prstGeom prst="rect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5" name="mediflow-kicker"/>
          <p:cNvSpPr/>
          <p:nvPr/>
        </p:nvSpPr>
        <p:spPr>
          <a:xfrm>
            <a:off x="1016000" y="1041400"/>
            <a:ext cx="3048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F9F8F4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02 / PROJECTS</a:t>
            </a:r>
            <a:endParaRPr lang="en-US" sz="1400" dirty="0"/>
          </a:p>
        </p:txBody>
      </p:sp>
      <p:sp>
        <p:nvSpPr>
          <p:cNvPr id="6" name="mediflow-number"/>
          <p:cNvSpPr/>
          <p:nvPr/>
        </p:nvSpPr>
        <p:spPr>
          <a:xfrm>
            <a:off x="13970000" y="635000"/>
            <a:ext cx="1270000" cy="635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34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02</a:t>
            </a:r>
            <a:endParaRPr lang="en-US" sz="3400" dirty="0"/>
          </a:p>
        </p:txBody>
      </p:sp>
      <p:sp>
        <p:nvSpPr>
          <p:cNvPr id="7" name="mediflow-strip"/>
          <p:cNvSpPr/>
          <p:nvPr/>
        </p:nvSpPr>
        <p:spPr>
          <a:xfrm>
            <a:off x="0" y="6070600"/>
            <a:ext cx="16256000" cy="3073400"/>
          </a:xfrm>
          <a:prstGeom prst="rect">
            <a:avLst/>
          </a:prstGeom>
          <a:solidFill>
            <a:srgbClr val="1A2436">
              <a:alpha val="91000"/>
            </a:srgbClr>
          </a:solidFill>
          <a:ln/>
        </p:spPr>
        <p:txBody>
          <a:bodyPr/>
          <a:p/>
        </p:txBody>
      </p:sp>
      <p:sp>
        <p:nvSpPr>
          <p:cNvPr id="8" name="mediflow-title"/>
          <p:cNvSpPr/>
          <p:nvPr/>
        </p:nvSpPr>
        <p:spPr>
          <a:xfrm>
            <a:off x="1016000" y="6629400"/>
            <a:ext cx="6604000" cy="584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400" dirty="0">
                <a:solidFill>
                  <a:srgbClr val="F9F8F4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Project 02 — MediFlow</a:t>
            </a:r>
            <a:endParaRPr lang="en-US" sz="3400" dirty="0"/>
          </a:p>
        </p:txBody>
      </p:sp>
      <p:sp>
        <p:nvSpPr>
          <p:cNvPr id="9" name="mediflow-subtitle"/>
          <p:cNvSpPr/>
          <p:nvPr/>
        </p:nvSpPr>
        <p:spPr>
          <a:xfrm>
            <a:off x="1016000" y="7391400"/>
            <a:ext cx="76200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35"/>
              </a:lnSpc>
              <a:buNone/>
            </a:pPr>
            <a:r>
              <a:rPr lang="en-US" altLang="en-US" sz="2100" dirty="0">
                <a:solidFill>
                  <a:srgbClr val="F9F8F4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예약 전 불안감을 줄인</a:t>
            </a:r>
            <a:endParaRPr lang="en-US" sz="2100" dirty="0"/>
          </a:p>
          <a:p>
            <a:pPr algn="l" indent="0" marL="0">
              <a:lnSpc>
                <a:spcPts val="2835"/>
              </a:lnSpc>
              <a:buNone/>
            </a:pPr>
            <a:r>
              <a:rPr lang="en-US" altLang="en-US" sz="2100" dirty="0">
                <a:solidFill>
                  <a:srgbClr val="F9F8F4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진료 안내 경험</a:t>
            </a:r>
            <a:endParaRPr lang="en-US" sz="2100" dirty="0"/>
          </a:p>
        </p:txBody>
      </p:sp>
      <p:sp>
        <p:nvSpPr>
          <p:cNvPr id="10" name="mediflow-meta"/>
          <p:cNvSpPr/>
          <p:nvPr/>
        </p:nvSpPr>
        <p:spPr>
          <a:xfrm>
            <a:off x="9652000" y="6680200"/>
            <a:ext cx="4572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400" dirty="0">
                <a:solidFill>
                  <a:srgbClr val="EFECE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2025.08 – 2025.11  ·  Mobile Web</a:t>
            </a:r>
            <a:endParaRPr lang="en-US" sz="1400" dirty="0"/>
          </a:p>
        </p:txBody>
      </p:sp>
      <p:sp>
        <p:nvSpPr>
          <p:cNvPr id="11" name="mediflow-role"/>
          <p:cNvSpPr/>
          <p:nvPr/>
        </p:nvSpPr>
        <p:spPr>
          <a:xfrm>
            <a:off x="9652000" y="7213600"/>
            <a:ext cx="4572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700" dirty="0">
                <a:solidFill>
                  <a:srgbClr val="F9F8F4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Problem Framing · IA · UI · QA</a:t>
            </a:r>
            <a:endParaRPr lang="en-US" sz="1700" dirty="0"/>
          </a:p>
        </p:txBody>
      </p:sp>
      <p:sp>
        <p:nvSpPr>
          <p:cNvPr id="12" name="mediflow-metric"/>
          <p:cNvSpPr/>
          <p:nvPr/>
        </p:nvSpPr>
        <p:spPr>
          <a:xfrm>
            <a:off x="11811000" y="7848600"/>
            <a:ext cx="2413000" cy="736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44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+18%</a:t>
            </a:r>
            <a:endParaRPr lang="en-US" sz="4400" dirty="0"/>
          </a:p>
        </p:txBody>
      </p:sp>
      <p:sp>
        <p:nvSpPr>
          <p:cNvPr id="13" name="mediflow-metric-caption"/>
          <p:cNvSpPr/>
          <p:nvPr/>
        </p:nvSpPr>
        <p:spPr>
          <a:xfrm>
            <a:off x="9652000" y="8610600"/>
            <a:ext cx="457200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altLang="en-US" sz="1300" dirty="0">
                <a:solidFill>
                  <a:srgbClr val="EFECE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예약 완료율 개선</a:t>
            </a:r>
            <a:endParaRPr lang="en-US" sz="1300" dirty="0"/>
          </a:p>
        </p:txBody>
      </p:sp>
      <p:sp>
        <p:nvSpPr>
          <p:cNvPr id="14" name="mediflow-page"/>
          <p:cNvSpPr/>
          <p:nvPr/>
        </p:nvSpPr>
        <p:spPr>
          <a:xfrm>
            <a:off x="1016000" y="8610600"/>
            <a:ext cx="1524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EFECE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05 / 10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9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tail-accent"/>
          <p:cNvSpPr/>
          <p:nvPr/>
        </p:nvSpPr>
        <p:spPr>
          <a:xfrm>
            <a:off x="1016000" y="711200"/>
            <a:ext cx="787400" cy="50800"/>
          </a:xfrm>
          <a:prstGeom prst="rect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3" name="detail-kicker"/>
          <p:cNvSpPr/>
          <p:nvPr/>
        </p:nvSpPr>
        <p:spPr>
          <a:xfrm>
            <a:off x="1016000" y="1041400"/>
            <a:ext cx="3302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PROJECT DETAIL / WALKMATE</a:t>
            </a:r>
            <a:endParaRPr lang="en-US" sz="1400" dirty="0"/>
          </a:p>
        </p:txBody>
      </p:sp>
      <p:sp>
        <p:nvSpPr>
          <p:cNvPr id="4" name="detail-title"/>
          <p:cNvSpPr/>
          <p:nvPr/>
        </p:nvSpPr>
        <p:spPr>
          <a:xfrm>
            <a:off x="1016000" y="1574800"/>
            <a:ext cx="13462000" cy="711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9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참여 여정을 세 단계로 단순화했습니다</a:t>
            </a:r>
            <a:endParaRPr lang="en-US" sz="3900" dirty="0"/>
          </a:p>
        </p:txBody>
      </p:sp>
      <p:sp>
        <p:nvSpPr>
          <p:cNvPr id="5" name="detail-lead"/>
          <p:cNvSpPr/>
          <p:nvPr/>
        </p:nvSpPr>
        <p:spPr>
          <a:xfrm>
            <a:off x="1016000" y="2463800"/>
            <a:ext cx="10668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문제를 정의하고, 흐름을 재구성하고, 사용성 테스트로 검증했습니다.</a:t>
            </a:r>
            <a:endParaRPr lang="en-US" sz="1800" dirty="0"/>
          </a:p>
        </p:txBody>
      </p:sp>
      <p:sp>
        <p:nvSpPr>
          <p:cNvPr id="6" name="detail-divider-1"/>
          <p:cNvSpPr/>
          <p:nvPr/>
        </p:nvSpPr>
        <p:spPr>
          <a:xfrm>
            <a:off x="5143500" y="3200400"/>
            <a:ext cx="9144" cy="3759200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7" name="detail-divider-2"/>
          <p:cNvSpPr/>
          <p:nvPr/>
        </p:nvSpPr>
        <p:spPr>
          <a:xfrm>
            <a:off x="9906000" y="3200400"/>
            <a:ext cx="9144" cy="3759200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8" name="detail-num-1"/>
          <p:cNvSpPr/>
          <p:nvPr/>
        </p:nvSpPr>
        <p:spPr>
          <a:xfrm>
            <a:off x="1016000" y="3175000"/>
            <a:ext cx="9652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4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01</a:t>
            </a:r>
            <a:endParaRPr lang="en-US" sz="3400" dirty="0"/>
          </a:p>
        </p:txBody>
      </p:sp>
      <p:sp>
        <p:nvSpPr>
          <p:cNvPr id="9" name="detail-head-1"/>
          <p:cNvSpPr/>
          <p:nvPr/>
        </p:nvSpPr>
        <p:spPr>
          <a:xfrm>
            <a:off x="1016000" y="4013200"/>
            <a:ext cx="3429000" cy="431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3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문제와 목표</a:t>
            </a:r>
            <a:endParaRPr lang="en-US" sz="2300" dirty="0"/>
          </a:p>
        </p:txBody>
      </p:sp>
      <p:sp>
        <p:nvSpPr>
          <p:cNvPr id="10" name="detail-body-1"/>
          <p:cNvSpPr/>
          <p:nvPr/>
        </p:nvSpPr>
        <p:spPr>
          <a:xfrm>
            <a:off x="1016000" y="4749800"/>
            <a:ext cx="3683000" cy="1397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6"/>
              </a:lnSpc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처음 참여하는 사용자는 모임 정보를</a:t>
            </a:r>
            <a:endParaRPr lang="en-US" sz="1800" dirty="0"/>
          </a:p>
          <a:p>
            <a:pPr algn="l" indent="0" marL="0">
              <a:lnSpc>
                <a:spcPts val="2556"/>
              </a:lnSpc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확인했지만, 신청 직전의 불확실성으로</a:t>
            </a:r>
            <a:endParaRPr lang="en-US" sz="1800" dirty="0"/>
          </a:p>
          <a:p>
            <a:pPr algn="l" indent="0" marL="0">
              <a:lnSpc>
                <a:spcPts val="2556"/>
              </a:lnSpc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이탈했습니다.</a:t>
            </a:r>
            <a:endParaRPr lang="en-US" sz="1800" dirty="0"/>
          </a:p>
        </p:txBody>
      </p:sp>
      <p:sp>
        <p:nvSpPr>
          <p:cNvPr id="11" name="detail-caption-1"/>
          <p:cNvSpPr/>
          <p:nvPr/>
        </p:nvSpPr>
        <p:spPr>
          <a:xfrm>
            <a:off x="1016000" y="6477000"/>
            <a:ext cx="3683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목표: 첫 참여 완료율 개선</a:t>
            </a:r>
            <a:endParaRPr lang="en-US" sz="1400" dirty="0"/>
          </a:p>
        </p:txBody>
      </p:sp>
      <p:sp>
        <p:nvSpPr>
          <p:cNvPr id="12" name="detail-num-2"/>
          <p:cNvSpPr/>
          <p:nvPr/>
        </p:nvSpPr>
        <p:spPr>
          <a:xfrm>
            <a:off x="5778500" y="3175000"/>
            <a:ext cx="9652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4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02</a:t>
            </a:r>
            <a:endParaRPr lang="en-US" sz="3400" dirty="0"/>
          </a:p>
        </p:txBody>
      </p:sp>
      <p:sp>
        <p:nvSpPr>
          <p:cNvPr id="13" name="detail-head-2"/>
          <p:cNvSpPr/>
          <p:nvPr/>
        </p:nvSpPr>
        <p:spPr>
          <a:xfrm>
            <a:off x="5778500" y="4013200"/>
            <a:ext cx="3429000" cy="431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3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담당업무</a:t>
            </a:r>
            <a:endParaRPr lang="en-US" sz="2300" dirty="0"/>
          </a:p>
        </p:txBody>
      </p:sp>
      <p:sp>
        <p:nvSpPr>
          <p:cNvPr id="14" name="detail-body-2"/>
          <p:cNvSpPr/>
          <p:nvPr/>
        </p:nvSpPr>
        <p:spPr>
          <a:xfrm>
            <a:off x="5778500" y="4749800"/>
            <a:ext cx="3683000" cy="1397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6"/>
              </a:lnSpc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참여자 8명 인터뷰로 불안 요인을</a:t>
            </a:r>
            <a:endParaRPr lang="en-US" sz="1800" dirty="0"/>
          </a:p>
          <a:p>
            <a:pPr algn="l" indent="0" marL="0">
              <a:lnSpc>
                <a:spcPts val="2556"/>
              </a:lnSpc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정의하고, 상세·신청·확정 화면을</a:t>
            </a:r>
            <a:endParaRPr lang="en-US" sz="1800" dirty="0"/>
          </a:p>
          <a:p>
            <a:pPr algn="l" indent="0" marL="0">
              <a:lnSpc>
                <a:spcPts val="2556"/>
              </a:lnSpc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재배치했습니다.</a:t>
            </a:r>
            <a:endParaRPr lang="en-US" sz="1800" dirty="0"/>
          </a:p>
        </p:txBody>
      </p:sp>
      <p:sp>
        <p:nvSpPr>
          <p:cNvPr id="15" name="detail-caption-2"/>
          <p:cNvSpPr/>
          <p:nvPr/>
        </p:nvSpPr>
        <p:spPr>
          <a:xfrm>
            <a:off x="5778500" y="6477000"/>
            <a:ext cx="3683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프로토타입 기반 사용성 테스트 2회</a:t>
            </a:r>
            <a:endParaRPr lang="en-US" sz="1400" dirty="0"/>
          </a:p>
        </p:txBody>
      </p:sp>
      <p:sp>
        <p:nvSpPr>
          <p:cNvPr id="16" name="detail-num-3"/>
          <p:cNvSpPr/>
          <p:nvPr/>
        </p:nvSpPr>
        <p:spPr>
          <a:xfrm>
            <a:off x="10541000" y="3175000"/>
            <a:ext cx="9652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4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03</a:t>
            </a:r>
            <a:endParaRPr lang="en-US" sz="3400" dirty="0"/>
          </a:p>
        </p:txBody>
      </p:sp>
      <p:sp>
        <p:nvSpPr>
          <p:cNvPr id="17" name="detail-head-3"/>
          <p:cNvSpPr/>
          <p:nvPr/>
        </p:nvSpPr>
        <p:spPr>
          <a:xfrm>
            <a:off x="10541000" y="4013200"/>
            <a:ext cx="3429000" cy="431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23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결과</a:t>
            </a:r>
            <a:endParaRPr lang="en-US" sz="2300" dirty="0"/>
          </a:p>
        </p:txBody>
      </p:sp>
      <p:sp>
        <p:nvSpPr>
          <p:cNvPr id="18" name="detail-metric-1"/>
          <p:cNvSpPr/>
          <p:nvPr/>
        </p:nvSpPr>
        <p:spPr>
          <a:xfrm>
            <a:off x="10541000" y="4724400"/>
            <a:ext cx="3175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6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+23%</a:t>
            </a:r>
            <a:endParaRPr lang="en-US" sz="3600" dirty="0"/>
          </a:p>
        </p:txBody>
      </p:sp>
      <p:sp>
        <p:nvSpPr>
          <p:cNvPr id="19" name="detail-metric-1-caption"/>
          <p:cNvSpPr/>
          <p:nvPr/>
        </p:nvSpPr>
        <p:spPr>
          <a:xfrm>
            <a:off x="10541000" y="5359400"/>
            <a:ext cx="3175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6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신청 완료율</a:t>
            </a:r>
            <a:endParaRPr lang="en-US" sz="1600" dirty="0"/>
          </a:p>
        </p:txBody>
      </p:sp>
      <p:sp>
        <p:nvSpPr>
          <p:cNvPr id="20" name="detail-metric-2"/>
          <p:cNvSpPr/>
          <p:nvPr/>
        </p:nvSpPr>
        <p:spPr>
          <a:xfrm>
            <a:off x="10541000" y="5867400"/>
            <a:ext cx="3175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6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−31%</a:t>
            </a:r>
            <a:endParaRPr lang="en-US" sz="3600" dirty="0"/>
          </a:p>
        </p:txBody>
      </p:sp>
      <p:sp>
        <p:nvSpPr>
          <p:cNvPr id="21" name="detail-metric-2-caption"/>
          <p:cNvSpPr/>
          <p:nvPr/>
        </p:nvSpPr>
        <p:spPr>
          <a:xfrm>
            <a:off x="10541000" y="6502400"/>
            <a:ext cx="3175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6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신청 화면 체류시간</a:t>
            </a:r>
            <a:endParaRPr lang="en-US" sz="1600" dirty="0"/>
          </a:p>
        </p:txBody>
      </p:sp>
      <p:sp>
        <p:nvSpPr>
          <p:cNvPr id="22" name="detail-process-line"/>
          <p:cNvSpPr/>
          <p:nvPr/>
        </p:nvSpPr>
        <p:spPr>
          <a:xfrm>
            <a:off x="1016000" y="7670800"/>
            <a:ext cx="13462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23" name="detail-process"/>
          <p:cNvSpPr/>
          <p:nvPr/>
        </p:nvSpPr>
        <p:spPr>
          <a:xfrm>
            <a:off x="1016000" y="7899400"/>
            <a:ext cx="10160000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6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INTERVIEW  →  JOURNEY AUDIT  →  PROTOTYPE  →  USABILITY TEST</a:t>
            </a:r>
            <a:endParaRPr lang="en-US" sz="1600" dirty="0"/>
          </a:p>
        </p:txBody>
      </p:sp>
      <p:sp>
        <p:nvSpPr>
          <p:cNvPr id="24" name="detail-page"/>
          <p:cNvSpPr/>
          <p:nvPr/>
        </p:nvSpPr>
        <p:spPr>
          <a:xfrm>
            <a:off x="1016000" y="8585200"/>
            <a:ext cx="1524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06 / 10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9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erience-accent"/>
          <p:cNvSpPr/>
          <p:nvPr/>
        </p:nvSpPr>
        <p:spPr>
          <a:xfrm>
            <a:off x="1016000" y="711200"/>
            <a:ext cx="787400" cy="50800"/>
          </a:xfrm>
          <a:prstGeom prst="rect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3" name="experience-kicker"/>
          <p:cNvSpPr/>
          <p:nvPr/>
        </p:nvSpPr>
        <p:spPr>
          <a:xfrm>
            <a:off x="1016000" y="1041400"/>
            <a:ext cx="3302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03 / EXPERIENCE</a:t>
            </a:r>
            <a:endParaRPr lang="en-US" sz="1400" dirty="0"/>
          </a:p>
        </p:txBody>
      </p:sp>
      <p:sp>
        <p:nvSpPr>
          <p:cNvPr id="4" name="experience-title"/>
          <p:cNvSpPr/>
          <p:nvPr/>
        </p:nvSpPr>
        <p:spPr>
          <a:xfrm>
            <a:off x="1016000" y="1574800"/>
            <a:ext cx="12573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9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제품 전 주기를 경험한 실무 이력</a:t>
            </a:r>
            <a:endParaRPr lang="en-US" sz="3900" dirty="0"/>
          </a:p>
        </p:txBody>
      </p:sp>
      <p:sp>
        <p:nvSpPr>
          <p:cNvPr id="5" name="experience-lead"/>
          <p:cNvSpPr/>
          <p:nvPr/>
        </p:nvSpPr>
        <p:spPr>
          <a:xfrm>
            <a:off x="1016000" y="2463800"/>
            <a:ext cx="10414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리서치부터 출시 후 개선까지, 제품의 흐름을 끝까지 책임지는 방식으로 일합니다.</a:t>
            </a:r>
            <a:endParaRPr lang="en-US" sz="1800" dirty="0"/>
          </a:p>
        </p:txBody>
      </p:sp>
      <p:sp>
        <p:nvSpPr>
          <p:cNvPr id="6" name="experience-line"/>
          <p:cNvSpPr/>
          <p:nvPr/>
        </p:nvSpPr>
        <p:spPr>
          <a:xfrm>
            <a:off x="2032000" y="4445000"/>
            <a:ext cx="12192000" cy="9144"/>
          </a:xfrm>
          <a:prstGeom prst="line">
            <a:avLst/>
          </a:prstGeom>
          <a:ln w="254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7" name="experience-node-1"/>
          <p:cNvSpPr/>
          <p:nvPr/>
        </p:nvSpPr>
        <p:spPr>
          <a:xfrm>
            <a:off x="3098800" y="4241800"/>
            <a:ext cx="406400" cy="406400"/>
          </a:xfrm>
          <a:prstGeom prst="ellipse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8" name="experience-node-2"/>
          <p:cNvSpPr/>
          <p:nvPr/>
        </p:nvSpPr>
        <p:spPr>
          <a:xfrm>
            <a:off x="7924800" y="4241800"/>
            <a:ext cx="406400" cy="406400"/>
          </a:xfrm>
          <a:prstGeom prst="ellipse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9" name="experience-node-3"/>
          <p:cNvSpPr/>
          <p:nvPr/>
        </p:nvSpPr>
        <p:spPr>
          <a:xfrm>
            <a:off x="12750800" y="4241800"/>
            <a:ext cx="406400" cy="406400"/>
          </a:xfrm>
          <a:prstGeom prst="ellipse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10" name="experience-date-1"/>
          <p:cNvSpPr/>
          <p:nvPr/>
        </p:nvSpPr>
        <p:spPr>
          <a:xfrm>
            <a:off x="2133600" y="3352800"/>
            <a:ext cx="23368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14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2021.07 – 2022.02</a:t>
            </a:r>
            <a:endParaRPr lang="en-US" sz="1400" dirty="0"/>
          </a:p>
        </p:txBody>
      </p:sp>
      <p:sp>
        <p:nvSpPr>
          <p:cNvPr id="11" name="experience-date-2"/>
          <p:cNvSpPr/>
          <p:nvPr/>
        </p:nvSpPr>
        <p:spPr>
          <a:xfrm>
            <a:off x="6959600" y="3352800"/>
            <a:ext cx="23368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14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2022.03 – 2023.12</a:t>
            </a:r>
            <a:endParaRPr lang="en-US" sz="1400" dirty="0"/>
          </a:p>
        </p:txBody>
      </p:sp>
      <p:sp>
        <p:nvSpPr>
          <p:cNvPr id="12" name="experience-date-3"/>
          <p:cNvSpPr/>
          <p:nvPr/>
        </p:nvSpPr>
        <p:spPr>
          <a:xfrm>
            <a:off x="11785600" y="3352800"/>
            <a:ext cx="23368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14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2024.01 – PRESENT</a:t>
            </a:r>
            <a:endParaRPr lang="en-US" sz="1400" dirty="0"/>
          </a:p>
        </p:txBody>
      </p:sp>
      <p:sp>
        <p:nvSpPr>
          <p:cNvPr id="13" name="experience-company-1"/>
          <p:cNvSpPr/>
          <p:nvPr/>
        </p:nvSpPr>
        <p:spPr>
          <a:xfrm>
            <a:off x="1905000" y="5003800"/>
            <a:ext cx="2794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21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Design Consulting</a:t>
            </a:r>
            <a:endParaRPr lang="en-US" sz="2100" dirty="0"/>
          </a:p>
        </p:txBody>
      </p:sp>
      <p:sp>
        <p:nvSpPr>
          <p:cNvPr id="14" name="experience-role-1"/>
          <p:cNvSpPr/>
          <p:nvPr/>
        </p:nvSpPr>
        <p:spPr>
          <a:xfrm>
            <a:off x="1905000" y="5486400"/>
            <a:ext cx="27940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60"/>
              </a:lnSpc>
              <a:buNone/>
            </a:pPr>
            <a:r>
              <a:rPr lang="en-US" altLang="en-US" sz="16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사용자 조사와 초기</a:t>
            </a:r>
            <a:endParaRPr lang="en-US" sz="1600" dirty="0"/>
          </a:p>
          <a:p>
            <a:pPr algn="ctr" indent="0" marL="0">
              <a:lnSpc>
                <a:spcPts val="2160"/>
              </a:lnSpc>
              <a:buNone/>
            </a:pPr>
            <a:r>
              <a:rPr lang="en-US" altLang="en-US" sz="16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MVP 프로토타입 설계</a:t>
            </a:r>
            <a:endParaRPr lang="en-US" sz="1600" dirty="0"/>
          </a:p>
        </p:txBody>
      </p:sp>
      <p:sp>
        <p:nvSpPr>
          <p:cNvPr id="15" name="experience-company-2"/>
          <p:cNvSpPr/>
          <p:nvPr/>
        </p:nvSpPr>
        <p:spPr>
          <a:xfrm>
            <a:off x="6731000" y="5003800"/>
            <a:ext cx="2794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21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Studio Moment</a:t>
            </a:r>
            <a:endParaRPr lang="en-US" sz="2100" dirty="0"/>
          </a:p>
        </p:txBody>
      </p:sp>
      <p:sp>
        <p:nvSpPr>
          <p:cNvPr id="16" name="experience-role-2"/>
          <p:cNvSpPr/>
          <p:nvPr/>
        </p:nvSpPr>
        <p:spPr>
          <a:xfrm>
            <a:off x="6731000" y="5486400"/>
            <a:ext cx="27940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60"/>
              </a:lnSpc>
              <a:buNone/>
            </a:pPr>
            <a:r>
              <a:rPr lang="en-US" altLang="en-US" sz="16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서비스 리뉴얼, 반응형 화면,</a:t>
            </a:r>
            <a:endParaRPr lang="en-US" sz="1600" dirty="0"/>
          </a:p>
          <a:p>
            <a:pPr algn="ctr" indent="0" marL="0">
              <a:lnSpc>
                <a:spcPts val="2160"/>
              </a:lnSpc>
              <a:buNone/>
            </a:pPr>
            <a:r>
              <a:rPr lang="en-US" altLang="en-US" sz="16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프로젝트 QA</a:t>
            </a:r>
            <a:endParaRPr lang="en-US" sz="1600" dirty="0"/>
          </a:p>
        </p:txBody>
      </p:sp>
      <p:sp>
        <p:nvSpPr>
          <p:cNvPr id="17" name="experience-company-3"/>
          <p:cNvSpPr/>
          <p:nvPr/>
        </p:nvSpPr>
        <p:spPr>
          <a:xfrm>
            <a:off x="11557000" y="5003800"/>
            <a:ext cx="2794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21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Finlab</a:t>
            </a:r>
            <a:endParaRPr lang="en-US" sz="2100" dirty="0"/>
          </a:p>
        </p:txBody>
      </p:sp>
      <p:sp>
        <p:nvSpPr>
          <p:cNvPr id="18" name="experience-role-3"/>
          <p:cNvSpPr/>
          <p:nvPr/>
        </p:nvSpPr>
        <p:spPr>
          <a:xfrm>
            <a:off x="11557000" y="5486400"/>
            <a:ext cx="27940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60"/>
              </a:lnSpc>
              <a:buNone/>
            </a:pPr>
            <a:r>
              <a:rPr lang="en-US" altLang="en-US" sz="16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B2C 금융 앱의 온보딩과</a:t>
            </a:r>
            <a:endParaRPr lang="en-US" sz="1600" dirty="0"/>
          </a:p>
          <a:p>
            <a:pPr algn="ctr" indent="0" marL="0">
              <a:lnSpc>
                <a:spcPts val="2160"/>
              </a:lnSpc>
              <a:buNone/>
            </a:pPr>
            <a:r>
              <a:rPr lang="en-US" altLang="en-US" sz="16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자산조회 경험 설계</a:t>
            </a:r>
            <a:endParaRPr lang="en-US" sz="1600" dirty="0"/>
          </a:p>
        </p:txBody>
      </p:sp>
      <p:sp>
        <p:nvSpPr>
          <p:cNvPr id="19" name="experience-metric-line"/>
          <p:cNvSpPr/>
          <p:nvPr/>
        </p:nvSpPr>
        <p:spPr>
          <a:xfrm>
            <a:off x="1016000" y="7086600"/>
            <a:ext cx="13462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20" name="experience-metric-1"/>
          <p:cNvSpPr/>
          <p:nvPr/>
        </p:nvSpPr>
        <p:spPr>
          <a:xfrm>
            <a:off x="2032000" y="7391400"/>
            <a:ext cx="2159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32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6</a:t>
            </a:r>
            <a:endParaRPr lang="en-US" sz="3200" dirty="0"/>
          </a:p>
        </p:txBody>
      </p:sp>
      <p:sp>
        <p:nvSpPr>
          <p:cNvPr id="21" name="experience-metric-1-label"/>
          <p:cNvSpPr/>
          <p:nvPr/>
        </p:nvSpPr>
        <p:spPr>
          <a:xfrm>
            <a:off x="2032000" y="7899400"/>
            <a:ext cx="2159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13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출시 프로젝트</a:t>
            </a:r>
            <a:endParaRPr lang="en-US" sz="1300" dirty="0"/>
          </a:p>
        </p:txBody>
      </p:sp>
      <p:sp>
        <p:nvSpPr>
          <p:cNvPr id="22" name="experience-metric-2"/>
          <p:cNvSpPr/>
          <p:nvPr/>
        </p:nvSpPr>
        <p:spPr>
          <a:xfrm>
            <a:off x="7048500" y="7391400"/>
            <a:ext cx="2159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32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3</a:t>
            </a:r>
            <a:endParaRPr lang="en-US" sz="3200" dirty="0"/>
          </a:p>
        </p:txBody>
      </p:sp>
      <p:sp>
        <p:nvSpPr>
          <p:cNvPr id="23" name="experience-metric-2-label"/>
          <p:cNvSpPr/>
          <p:nvPr/>
        </p:nvSpPr>
        <p:spPr>
          <a:xfrm>
            <a:off x="7048500" y="7899400"/>
            <a:ext cx="2159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13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개선 핵심 플로우</a:t>
            </a:r>
            <a:endParaRPr lang="en-US" sz="1300" dirty="0"/>
          </a:p>
        </p:txBody>
      </p:sp>
      <p:sp>
        <p:nvSpPr>
          <p:cNvPr id="24" name="experience-metric-3"/>
          <p:cNvSpPr/>
          <p:nvPr/>
        </p:nvSpPr>
        <p:spPr>
          <a:xfrm>
            <a:off x="12065000" y="7391400"/>
            <a:ext cx="2159000" cy="482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3200" dirty="0">
                <a:solidFill>
                  <a:srgbClr val="FF6B57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4</a:t>
            </a:r>
            <a:endParaRPr lang="en-US" sz="3200" dirty="0"/>
          </a:p>
        </p:txBody>
      </p:sp>
      <p:sp>
        <p:nvSpPr>
          <p:cNvPr id="25" name="experience-metric-3-label"/>
          <p:cNvSpPr/>
          <p:nvPr/>
        </p:nvSpPr>
        <p:spPr>
          <a:xfrm>
            <a:off x="12065000" y="7899400"/>
            <a:ext cx="2159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13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MVP 검증 워크숍</a:t>
            </a:r>
            <a:endParaRPr lang="en-US" sz="1300" dirty="0"/>
          </a:p>
        </p:txBody>
      </p:sp>
      <p:sp>
        <p:nvSpPr>
          <p:cNvPr id="26" name="experience-page"/>
          <p:cNvSpPr/>
          <p:nvPr/>
        </p:nvSpPr>
        <p:spPr>
          <a:xfrm>
            <a:off x="1016000" y="8585200"/>
            <a:ext cx="1524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07 / 10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9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ills-accent"/>
          <p:cNvSpPr/>
          <p:nvPr/>
        </p:nvSpPr>
        <p:spPr>
          <a:xfrm>
            <a:off x="1016000" y="711200"/>
            <a:ext cx="787400" cy="50800"/>
          </a:xfrm>
          <a:prstGeom prst="rect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3" name="skills-kicker"/>
          <p:cNvSpPr/>
          <p:nvPr/>
        </p:nvSpPr>
        <p:spPr>
          <a:xfrm>
            <a:off x="1016000" y="1041400"/>
            <a:ext cx="2794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04 / SKILLS</a:t>
            </a:r>
            <a:endParaRPr lang="en-US" sz="1400" dirty="0"/>
          </a:p>
        </p:txBody>
      </p:sp>
      <p:sp>
        <p:nvSpPr>
          <p:cNvPr id="4" name="skills-title"/>
          <p:cNvSpPr/>
          <p:nvPr/>
        </p:nvSpPr>
        <p:spPr>
          <a:xfrm>
            <a:off x="1016000" y="1574800"/>
            <a:ext cx="12446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9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발견부터 검증까지 연결하는 기술</a:t>
            </a:r>
            <a:endParaRPr lang="en-US" sz="3900" dirty="0"/>
          </a:p>
        </p:txBody>
      </p:sp>
      <p:sp>
        <p:nvSpPr>
          <p:cNvPr id="5" name="skills-lead"/>
          <p:cNvSpPr/>
          <p:nvPr/>
        </p:nvSpPr>
        <p:spPr>
          <a:xfrm>
            <a:off x="1016000" y="2463800"/>
            <a:ext cx="1016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도구를 목적에 맞게 선택하고, 팀이 재사용할 수 있는 언어로 문서화합니다.</a:t>
            </a:r>
            <a:endParaRPr lang="en-US" sz="1800" dirty="0"/>
          </a:p>
        </p:txBody>
      </p:sp>
      <p:graphicFrame>
        <p:nvGraphicFramePr>
          <p:cNvPr id="9" name="skills-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016000" y="3124200"/>
          <a:ext cx="13462000" cy="3937000"/>
        </p:xfrm>
        <a:graphic>
          <a:graphicData uri="http://schemas.openxmlformats.org/drawingml/2006/table">
            <a:tbl>
              <a:tblPr/>
              <a:tblGrid>
                <a:gridCol w="2447636"/>
                <a:gridCol w="4895273"/>
                <a:gridCol w="6119091"/>
              </a:tblGrid>
              <a:tr h="584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b="1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영역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CE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b="1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프로그램 · 툴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CE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b="1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업무능력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CE6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Design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Figma · FigJam · Adobe CC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UI 설계 · 컴포넌트 · 디자인 시스템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Research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Dovetail · GA4 · Hotjar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인터뷰 · 사용성 테스트 · 행동 분석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Prototype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ProtoPie · Framer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인터랙션 프로토타입 · 실험용 화면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Collaboration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Notion · Jira · Slack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altLang="en-US" sz="1700" dirty="0">
                          <a:solidFill>
                            <a:srgbClr val="1A2436"/>
                          </a:solidFill>
                          <a:latin typeface="Malgun Gothic" pitchFamily="34" charset="0"/>
                          <a:ea typeface="Microsoft YaHei" pitchFamily="34" charset="-122"/>
                          <a:cs typeface="Noto Sans KR" pitchFamily="34" charset="-120"/>
                        </a:rPr>
                        <a:t>요구사항 정리 · QA · 문서화</a:t>
                      </a:r>
                      <a:endParaRPr lang="en-US" sz="1700" dirty="0">
                        <a:latin typeface="Noto Sans KR" charset="0"/>
                        <a:ea typeface="Microsoft YaHei" charset="0"/>
                        <a:cs typeface="Noto Sans KR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7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kills-footer-line"/>
          <p:cNvSpPr/>
          <p:nvPr/>
        </p:nvSpPr>
        <p:spPr>
          <a:xfrm>
            <a:off x="1016000" y="7442200"/>
            <a:ext cx="13462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pic>
        <p:nvPicPr>
          <p:cNvPr id="8" name="skills-award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00" y="7772400"/>
            <a:ext cx="355600" cy="355600"/>
          </a:xfrm>
          <a:prstGeom prst="rect">
            <a:avLst/>
          </a:prstGeom>
        </p:spPr>
      </p:pic>
      <p:sp>
        <p:nvSpPr>
          <p:cNvPr id="6" name="skills-education"/>
          <p:cNvSpPr/>
          <p:nvPr/>
        </p:nvSpPr>
        <p:spPr>
          <a:xfrm>
            <a:off x="1574800" y="7747000"/>
            <a:ext cx="889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7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UX 리서치 실무 과정 수료  ·  GA4 기본 분석 과정 수료</a:t>
            </a:r>
            <a:endParaRPr lang="en-US" sz="1700" dirty="0"/>
          </a:p>
        </p:txBody>
      </p:sp>
      <p:sp>
        <p:nvSpPr>
          <p:cNvPr id="10" name="skills-page"/>
          <p:cNvSpPr/>
          <p:nvPr/>
        </p:nvSpPr>
        <p:spPr>
          <a:xfrm>
            <a:off x="1016000" y="8585200"/>
            <a:ext cx="1524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08 / 10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9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dditional-accent"/>
          <p:cNvSpPr/>
          <p:nvPr/>
        </p:nvSpPr>
        <p:spPr>
          <a:xfrm>
            <a:off x="1016000" y="711200"/>
            <a:ext cx="787400" cy="50800"/>
          </a:xfrm>
          <a:prstGeom prst="rect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3" name="additional-kicker"/>
          <p:cNvSpPr/>
          <p:nvPr/>
        </p:nvSpPr>
        <p:spPr>
          <a:xfrm>
            <a:off x="1016000" y="1041400"/>
            <a:ext cx="3810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4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05 / ADDITIONAL WORK</a:t>
            </a:r>
            <a:endParaRPr lang="en-US" sz="1400" dirty="0"/>
          </a:p>
        </p:txBody>
      </p:sp>
      <p:sp>
        <p:nvSpPr>
          <p:cNvPr id="4" name="additional-title"/>
          <p:cNvSpPr/>
          <p:nvPr/>
        </p:nvSpPr>
        <p:spPr>
          <a:xfrm>
            <a:off x="1016000" y="1574800"/>
            <a:ext cx="9652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9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Additional Project</a:t>
            </a:r>
            <a:endParaRPr lang="en-US" sz="3900" dirty="0"/>
          </a:p>
        </p:txBody>
      </p:sp>
      <p:sp>
        <p:nvSpPr>
          <p:cNvPr id="5" name="additional-lead"/>
          <p:cNvSpPr/>
          <p:nvPr/>
        </p:nvSpPr>
        <p:spPr>
          <a:xfrm>
            <a:off x="1016000" y="2387600"/>
            <a:ext cx="8890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8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필요할 때 이 페이지를 복제하여 추가 프로젝트를 작성하세요.</a:t>
            </a:r>
            <a:endParaRPr lang="en-US" sz="1800" dirty="0"/>
          </a:p>
        </p:txBody>
      </p:sp>
      <p:sp>
        <p:nvSpPr>
          <p:cNvPr id="6" name="additional-project-name"/>
          <p:cNvSpPr/>
          <p:nvPr/>
        </p:nvSpPr>
        <p:spPr>
          <a:xfrm>
            <a:off x="1016000" y="3276600"/>
            <a:ext cx="6350000" cy="584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3300" dirty="0">
                <a:solidFill>
                  <a:srgbClr val="1A2436"/>
                </a:solidFill>
                <a:latin typeface="Malgun Gothic" pitchFamily="34" charset="0"/>
                <a:ea typeface="SimSun" pitchFamily="34" charset="-122"/>
                <a:cs typeface="Noto Serif KR" pitchFamily="34" charset="-120"/>
              </a:rPr>
              <a:t>프로젝트명 입력</a:t>
            </a:r>
            <a:endParaRPr lang="en-US" sz="3300" dirty="0"/>
          </a:p>
        </p:txBody>
      </p:sp>
      <p:sp>
        <p:nvSpPr>
          <p:cNvPr id="7" name="additional-meta"/>
          <p:cNvSpPr/>
          <p:nvPr/>
        </p:nvSpPr>
        <p:spPr>
          <a:xfrm>
            <a:off x="1016000" y="4114800"/>
            <a:ext cx="5715000" cy="330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7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기간  ·  서비스 유형  ·  나의 역할</a:t>
            </a:r>
            <a:endParaRPr lang="en-US" sz="1700" dirty="0"/>
          </a:p>
        </p:txBody>
      </p:sp>
      <p:sp>
        <p:nvSpPr>
          <p:cNvPr id="8" name="additional-left-line"/>
          <p:cNvSpPr/>
          <p:nvPr/>
        </p:nvSpPr>
        <p:spPr>
          <a:xfrm>
            <a:off x="1016000" y="4749800"/>
            <a:ext cx="5842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9" name="additional-copy"/>
          <p:cNvSpPr/>
          <p:nvPr/>
        </p:nvSpPr>
        <p:spPr>
          <a:xfrm>
            <a:off x="1016000" y="5080000"/>
            <a:ext cx="57150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98"/>
              </a:lnSpc>
              <a:buNone/>
            </a:pPr>
            <a:r>
              <a:rPr lang="en-US" altLang="en-US" sz="19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이 프로젝트가 해결한 사용자 문제와</a:t>
            </a:r>
            <a:endParaRPr lang="en-US" sz="1900" dirty="0"/>
          </a:p>
          <a:p>
            <a:pPr algn="l" indent="0" marL="0">
              <a:lnSpc>
                <a:spcPts val="2698"/>
              </a:lnSpc>
              <a:buNone/>
            </a:pPr>
            <a:r>
              <a:rPr lang="en-US" altLang="en-US" sz="19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핵심 가치를 한 문장으로 작성합니다.</a:t>
            </a:r>
            <a:endParaRPr lang="en-US" sz="1900" dirty="0"/>
          </a:p>
        </p:txBody>
      </p:sp>
      <p:sp>
        <p:nvSpPr>
          <p:cNvPr id="10" name="additional-image-frame"/>
          <p:cNvSpPr/>
          <p:nvPr/>
        </p:nvSpPr>
        <p:spPr>
          <a:xfrm>
            <a:off x="8382000" y="2946400"/>
            <a:ext cx="6858000" cy="3200400"/>
          </a:xfrm>
          <a:prstGeom prst="rect">
            <a:avLst/>
          </a:prstGeom>
          <a:solidFill>
            <a:srgbClr val="EFECE6"/>
          </a:solidFill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11" name="additional-image-bar"/>
          <p:cNvSpPr/>
          <p:nvPr/>
        </p:nvSpPr>
        <p:spPr>
          <a:xfrm>
            <a:off x="8763000" y="3378200"/>
            <a:ext cx="990600" cy="50800"/>
          </a:xfrm>
          <a:prstGeom prst="rect">
            <a:avLst/>
          </a:prstGeom>
          <a:solidFill>
            <a:srgbClr val="FF6B57"/>
          </a:solidFill>
          <a:ln/>
        </p:spPr>
        <p:txBody>
          <a:bodyPr/>
          <a:p/>
        </p:txBody>
      </p:sp>
      <p:sp>
        <p:nvSpPr>
          <p:cNvPr id="12" name="additional-image-label"/>
          <p:cNvSpPr/>
          <p:nvPr/>
        </p:nvSpPr>
        <p:spPr>
          <a:xfrm>
            <a:off x="8763000" y="3835400"/>
            <a:ext cx="54610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25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대표 이미지 / 핵심 화면</a:t>
            </a:r>
            <a:endParaRPr lang="en-US" sz="2500" dirty="0"/>
          </a:p>
        </p:txBody>
      </p:sp>
      <p:sp>
        <p:nvSpPr>
          <p:cNvPr id="13" name="additional-image-note"/>
          <p:cNvSpPr/>
          <p:nvPr/>
        </p:nvSpPr>
        <p:spPr>
          <a:xfrm>
            <a:off x="8763000" y="4572000"/>
            <a:ext cx="5461000" cy="355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altLang="en-US" sz="16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가장 강한 장면을 한 개만 배치합니다.</a:t>
            </a:r>
            <a:endParaRPr lang="en-US" sz="1600" dirty="0"/>
          </a:p>
        </p:txBody>
      </p:sp>
      <p:sp>
        <p:nvSpPr>
          <p:cNvPr id="14" name="additional-bottom-line"/>
          <p:cNvSpPr/>
          <p:nvPr/>
        </p:nvSpPr>
        <p:spPr>
          <a:xfrm>
            <a:off x="1016000" y="6908800"/>
            <a:ext cx="13462000" cy="9144"/>
          </a:xfrm>
          <a:prstGeom prst="line">
            <a:avLst/>
          </a:prstGeom>
          <a:ln w="12700">
            <a:solidFill>
              <a:srgbClr val="DCD7CE"/>
            </a:solidFill>
            <a:prstDash val="solid"/>
          </a:ln>
        </p:spPr>
        <p:txBody>
          <a:bodyPr/>
          <a:p/>
        </p:txBody>
      </p:sp>
      <p:sp>
        <p:nvSpPr>
          <p:cNvPr id="15" name="additional-label-1"/>
          <p:cNvSpPr/>
          <p:nvPr/>
        </p:nvSpPr>
        <p:spPr>
          <a:xfrm>
            <a:off x="1016000" y="72898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FF6B57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PROBLEM</a:t>
            </a:r>
            <a:endParaRPr lang="en-US" sz="1300" dirty="0"/>
          </a:p>
        </p:txBody>
      </p:sp>
      <p:sp>
        <p:nvSpPr>
          <p:cNvPr id="16" name="additional-value-1"/>
          <p:cNvSpPr/>
          <p:nvPr/>
        </p:nvSpPr>
        <p:spPr>
          <a:xfrm>
            <a:off x="1016000" y="7696200"/>
            <a:ext cx="3683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altLang="en-US" sz="17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어떤 문제를 해결했는지 작성</a:t>
            </a:r>
            <a:endParaRPr lang="en-US" sz="1700" dirty="0"/>
          </a:p>
        </p:txBody>
      </p:sp>
      <p:sp>
        <p:nvSpPr>
          <p:cNvPr id="17" name="additional-label-2"/>
          <p:cNvSpPr/>
          <p:nvPr/>
        </p:nvSpPr>
        <p:spPr>
          <a:xfrm>
            <a:off x="5778500" y="72898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FF6B57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CONTRIBUTION</a:t>
            </a:r>
            <a:endParaRPr lang="en-US" sz="1300" dirty="0"/>
          </a:p>
        </p:txBody>
      </p:sp>
      <p:sp>
        <p:nvSpPr>
          <p:cNvPr id="18" name="additional-value-2"/>
          <p:cNvSpPr/>
          <p:nvPr/>
        </p:nvSpPr>
        <p:spPr>
          <a:xfrm>
            <a:off x="5778500" y="7696200"/>
            <a:ext cx="3683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altLang="en-US" sz="17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내가 담당한 업무를 작성</a:t>
            </a:r>
            <a:endParaRPr lang="en-US" sz="1700" dirty="0"/>
          </a:p>
        </p:txBody>
      </p:sp>
      <p:sp>
        <p:nvSpPr>
          <p:cNvPr id="19" name="additional-label-3"/>
          <p:cNvSpPr/>
          <p:nvPr/>
        </p:nvSpPr>
        <p:spPr>
          <a:xfrm>
            <a:off x="10541000" y="7289800"/>
            <a:ext cx="2540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FF6B57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OUTCOME</a:t>
            </a:r>
            <a:endParaRPr lang="en-US" sz="1300" dirty="0"/>
          </a:p>
        </p:txBody>
      </p:sp>
      <p:sp>
        <p:nvSpPr>
          <p:cNvPr id="20" name="additional-value-3"/>
          <p:cNvSpPr/>
          <p:nvPr/>
        </p:nvSpPr>
        <p:spPr>
          <a:xfrm>
            <a:off x="10541000" y="7696200"/>
            <a:ext cx="3937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10"/>
              </a:lnSpc>
              <a:buNone/>
            </a:pPr>
            <a:r>
              <a:rPr lang="en-US" altLang="en-US" sz="1700" dirty="0">
                <a:solidFill>
                  <a:srgbClr val="1A2436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검증 가능한 결과를 작성</a:t>
            </a:r>
            <a:endParaRPr lang="en-US" sz="1700" dirty="0"/>
          </a:p>
        </p:txBody>
      </p:sp>
      <p:sp>
        <p:nvSpPr>
          <p:cNvPr id="21" name="additional-page"/>
          <p:cNvSpPr/>
          <p:nvPr/>
        </p:nvSpPr>
        <p:spPr>
          <a:xfrm>
            <a:off x="1016000" y="8585200"/>
            <a:ext cx="1524000" cy="254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altLang="en-US" sz="1300" dirty="0">
                <a:solidFill>
                  <a:srgbClr val="64748B"/>
                </a:solidFill>
                <a:latin typeface="Malgun Gothic" pitchFamily="34" charset="0"/>
                <a:ea typeface="Microsoft YaHei" pitchFamily="34" charset="-122"/>
                <a:cs typeface="Noto Sans KR" pitchFamily="34" charset="-120"/>
              </a:rPr>
              <a:t>09 / 10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Manus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김서윤 | Product Designer Portfolio</dc:title>
  <dc:subject>김서윤 | Product Designer Portfolio</dc:subject>
  <dc:creator>Manus</dc:creator>
  <cp:lastModifiedBy>Manus</cp:lastModifiedBy>
  <cp:revision>1</cp:revision>
  <dcterms:created xsi:type="dcterms:W3CDTF">2026-08-19T07:06:51Z</dcterms:created>
  <dcterms:modified xsi:type="dcterms:W3CDTF">2026-08-19T07:06:51Z</dcterms:modified>
</cp:coreProperties>
</file>